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6"/>
  </p:notesMasterIdLst>
  <p:sldIdLst>
    <p:sldId id="256" r:id="rId2"/>
    <p:sldId id="373" r:id="rId3"/>
    <p:sldId id="401" r:id="rId4"/>
    <p:sldId id="429" r:id="rId5"/>
    <p:sldId id="367" r:id="rId6"/>
    <p:sldId id="402" r:id="rId7"/>
    <p:sldId id="403" r:id="rId8"/>
    <p:sldId id="405" r:id="rId9"/>
    <p:sldId id="406" r:id="rId10"/>
    <p:sldId id="384" r:id="rId11"/>
    <p:sldId id="409" r:id="rId12"/>
    <p:sldId id="410" r:id="rId13"/>
    <p:sldId id="411" r:id="rId14"/>
    <p:sldId id="412" r:id="rId15"/>
    <p:sldId id="415" r:id="rId16"/>
    <p:sldId id="257" r:id="rId17"/>
    <p:sldId id="385" r:id="rId18"/>
    <p:sldId id="413" r:id="rId19"/>
    <p:sldId id="258" r:id="rId20"/>
    <p:sldId id="287" r:id="rId21"/>
    <p:sldId id="386" r:id="rId22"/>
    <p:sldId id="430" r:id="rId23"/>
    <p:sldId id="259" r:id="rId24"/>
    <p:sldId id="387" r:id="rId25"/>
    <p:sldId id="389" r:id="rId26"/>
    <p:sldId id="420" r:id="rId27"/>
    <p:sldId id="418" r:id="rId28"/>
    <p:sldId id="431" r:id="rId29"/>
    <p:sldId id="432" r:id="rId30"/>
    <p:sldId id="281" r:id="rId31"/>
    <p:sldId id="433" r:id="rId32"/>
    <p:sldId id="375" r:id="rId33"/>
    <p:sldId id="421" r:id="rId34"/>
    <p:sldId id="428" r:id="rId35"/>
    <p:sldId id="341" r:id="rId36"/>
    <p:sldId id="282" r:id="rId37"/>
    <p:sldId id="284" r:id="rId38"/>
    <p:sldId id="414" r:id="rId39"/>
    <p:sldId id="416" r:id="rId40"/>
    <p:sldId id="293" r:id="rId41"/>
    <p:sldId id="288" r:id="rId42"/>
    <p:sldId id="283" r:id="rId43"/>
    <p:sldId id="285" r:id="rId44"/>
    <p:sldId id="286" r:id="rId45"/>
    <p:sldId id="342" r:id="rId46"/>
    <p:sldId id="364" r:id="rId47"/>
    <p:sldId id="343" r:id="rId48"/>
    <p:sldId id="390" r:id="rId49"/>
    <p:sldId id="344" r:id="rId50"/>
    <p:sldId id="391" r:id="rId51"/>
    <p:sldId id="392" r:id="rId52"/>
    <p:sldId id="393" r:id="rId53"/>
    <p:sldId id="434" r:id="rId54"/>
    <p:sldId id="345" r:id="rId55"/>
    <p:sldId id="394" r:id="rId56"/>
    <p:sldId id="346" r:id="rId57"/>
    <p:sldId id="395" r:id="rId58"/>
    <p:sldId id="347" r:id="rId59"/>
    <p:sldId id="349" r:id="rId60"/>
    <p:sldId id="348" r:id="rId61"/>
    <p:sldId id="350" r:id="rId62"/>
    <p:sldId id="435" r:id="rId63"/>
    <p:sldId id="436" r:id="rId64"/>
    <p:sldId id="353" r:id="rId65"/>
    <p:sldId id="365" r:id="rId66"/>
    <p:sldId id="351" r:id="rId67"/>
    <p:sldId id="407" r:id="rId68"/>
    <p:sldId id="290" r:id="rId69"/>
    <p:sldId id="292" r:id="rId70"/>
    <p:sldId id="291" r:id="rId71"/>
    <p:sldId id="368" r:id="rId72"/>
    <p:sldId id="371" r:id="rId73"/>
    <p:sldId id="369" r:id="rId74"/>
    <p:sldId id="294" r:id="rId75"/>
    <p:sldId id="295" r:id="rId76"/>
    <p:sldId id="296" r:id="rId77"/>
    <p:sldId id="354" r:id="rId78"/>
    <p:sldId id="355" r:id="rId79"/>
    <p:sldId id="376" r:id="rId80"/>
    <p:sldId id="380" r:id="rId81"/>
    <p:sldId id="377" r:id="rId82"/>
    <p:sldId id="383" r:id="rId83"/>
    <p:sldId id="374" r:id="rId84"/>
    <p:sldId id="424" r:id="rId85"/>
    <p:sldId id="437" r:id="rId86"/>
    <p:sldId id="423" r:id="rId87"/>
    <p:sldId id="297" r:id="rId88"/>
    <p:sldId id="426" r:id="rId89"/>
    <p:sldId id="425" r:id="rId90"/>
    <p:sldId id="357" r:id="rId91"/>
    <p:sldId id="358" r:id="rId92"/>
    <p:sldId id="422" r:id="rId93"/>
    <p:sldId id="359" r:id="rId94"/>
    <p:sldId id="360" r:id="rId95"/>
    <p:sldId id="361" r:id="rId96"/>
    <p:sldId id="362" r:id="rId97"/>
    <p:sldId id="363" r:id="rId98"/>
    <p:sldId id="298" r:id="rId99"/>
    <p:sldId id="299" r:id="rId100"/>
    <p:sldId id="300" r:id="rId101"/>
    <p:sldId id="396" r:id="rId102"/>
    <p:sldId id="397" r:id="rId103"/>
    <p:sldId id="400" r:id="rId104"/>
    <p:sldId id="398" r:id="rId105"/>
  </p:sldIdLst>
  <p:sldSz cx="12192000" cy="6858000"/>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5"/>
    <a:srgbClr val="FFFFFF"/>
    <a:srgbClr val="000099"/>
    <a:srgbClr val="FFFFE5"/>
    <a:srgbClr val="F2D87A"/>
    <a:srgbClr val="FF0000"/>
    <a:srgbClr val="FFFFE1"/>
    <a:srgbClr val="FFFFB3"/>
    <a:srgbClr val="F29C9C"/>
    <a:srgbClr val="E38E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595" autoAdjust="0"/>
  </p:normalViewPr>
  <p:slideViewPr>
    <p:cSldViewPr>
      <p:cViewPr varScale="1">
        <p:scale>
          <a:sx n="83" d="100"/>
          <a:sy n="83" d="100"/>
        </p:scale>
        <p:origin x="658" y="6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fld id="{89791F81-A306-4357-BF4B-4E0D34E35A8E}" type="datetimeFigureOut">
              <a:rPr lang="it-IT"/>
              <a:pPr>
                <a:defRPr/>
              </a:pPr>
              <a:t>20/05/2022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2A94E13-1042-4778-9DE4-11E91A77A3EE}" type="slidenum">
              <a:rPr lang="it-IT" altLang="it-IT"/>
              <a:pPr>
                <a:defRPr/>
              </a:pPr>
              <a:t>‹N›</a:t>
            </a:fld>
            <a:endParaRPr lang="it-IT" altLang="it-IT"/>
          </a:p>
        </p:txBody>
      </p:sp>
    </p:spTree>
    <p:extLst>
      <p:ext uri="{BB962C8B-B14F-4D97-AF65-F5344CB8AC3E}">
        <p14:creationId xmlns:p14="http://schemas.microsoft.com/office/powerpoint/2010/main" val="163058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dirty="0"/>
              <a:t>Aggiornato al 15 </a:t>
            </a:r>
            <a:r>
              <a:rPr lang="it-IT" altLang="it-IT" dirty="0" err="1"/>
              <a:t>ott</a:t>
            </a:r>
            <a:r>
              <a:rPr lang="it-IT" altLang="it-IT" dirty="0"/>
              <a:t> 2019</a:t>
            </a:r>
          </a:p>
        </p:txBody>
      </p:sp>
      <p:sp>
        <p:nvSpPr>
          <p:cNvPr id="41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7D110C-C476-417C-AA1A-8007F79BAE00}" type="slidenum">
              <a:rPr lang="it-IT" altLang="it-IT" smtClean="0"/>
              <a:pPr/>
              <a:t>1</a:t>
            </a:fld>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Lle espressioni della legge della Giungla</a:t>
            </a:r>
          </a:p>
        </p:txBody>
      </p:sp>
      <p:sp>
        <p:nvSpPr>
          <p:cNvPr id="307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0FD5CC-CC71-4D9E-9F67-E952A5BE3F17}" type="slidenum">
              <a:rPr lang="it-IT" altLang="it-IT" smtClean="0"/>
              <a:pPr/>
              <a:t>48</a:t>
            </a:fld>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Lle espressioni della legge della Giungla</a:t>
            </a:r>
          </a:p>
        </p:txBody>
      </p:sp>
      <p:sp>
        <p:nvSpPr>
          <p:cNvPr id="337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88A78F-73CB-40C4-B56C-2BF1E3BFAC53}" type="slidenum">
              <a:rPr lang="it-IT" altLang="it-IT" smtClean="0"/>
              <a:pPr/>
              <a:t>50</a:t>
            </a:fld>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32A94E13-1042-4778-9DE4-11E91A77A3EE}" type="slidenum">
              <a:rPr lang="it-IT" altLang="it-IT" smtClean="0"/>
              <a:pPr>
                <a:defRPr/>
              </a:pPr>
              <a:t>62</a:t>
            </a:fld>
            <a:endParaRPr lang="it-IT" altLang="it-IT"/>
          </a:p>
        </p:txBody>
      </p:sp>
    </p:spTree>
    <p:extLst>
      <p:ext uri="{BB962C8B-B14F-4D97-AF65-F5344CB8AC3E}">
        <p14:creationId xmlns:p14="http://schemas.microsoft.com/office/powerpoint/2010/main" val="2308818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dirty="0"/>
              <a:t>La</a:t>
            </a:r>
            <a:r>
              <a:rPr lang="it-IT" altLang="it-IT" baseline="0" dirty="0"/>
              <a:t> Maggioranza ha sempre RAGIONE ?</a:t>
            </a:r>
            <a:endParaRPr lang="it-IT" altLang="it-IT" dirty="0"/>
          </a:p>
        </p:txBody>
      </p:sp>
      <p:sp>
        <p:nvSpPr>
          <p:cNvPr id="481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04BE0F-355B-4789-BC9C-FDAC9CE29CB0}" type="slidenum">
              <a:rPr lang="it-IT" altLang="it-IT" smtClean="0"/>
              <a:pPr/>
              <a:t>65</a:t>
            </a:fld>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624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17629F-42FE-4E74-8F0A-8FED2208553D}" type="slidenum">
              <a:rPr lang="it-IT" altLang="it-IT" smtClean="0"/>
              <a:pPr/>
              <a:t>78</a:t>
            </a:fld>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Come si fa a stabilire l’ora e il secondo esatto in cui l’embrione è vita umana?</a:t>
            </a:r>
          </a:p>
        </p:txBody>
      </p:sp>
      <p:sp>
        <p:nvSpPr>
          <p:cNvPr id="645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C895B5-6061-4811-AE93-463AE74CA3A3}" type="slidenum">
              <a:rPr lang="it-IT" altLang="it-IT" smtClean="0"/>
              <a:pPr/>
              <a:t>79</a:t>
            </a:fld>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uno stato democratico</a:t>
            </a:r>
          </a:p>
        </p:txBody>
      </p:sp>
      <p:sp>
        <p:nvSpPr>
          <p:cNvPr id="4" name="Segnaposto numero diapositiva 3"/>
          <p:cNvSpPr>
            <a:spLocks noGrp="1"/>
          </p:cNvSpPr>
          <p:nvPr>
            <p:ph type="sldNum" sz="quarter" idx="10"/>
          </p:nvPr>
        </p:nvSpPr>
        <p:spPr/>
        <p:txBody>
          <a:bodyPr/>
          <a:lstStyle/>
          <a:p>
            <a:pPr>
              <a:defRPr/>
            </a:pPr>
            <a:fld id="{32A94E13-1042-4778-9DE4-11E91A77A3EE}" type="slidenum">
              <a:rPr lang="it-IT" altLang="it-IT" smtClean="0"/>
              <a:pPr>
                <a:defRPr/>
              </a:pPr>
              <a:t>86</a:t>
            </a:fld>
            <a:endParaRPr lang="it-IT" altLang="it-IT"/>
          </a:p>
        </p:txBody>
      </p:sp>
    </p:spTree>
    <p:extLst>
      <p:ext uri="{BB962C8B-B14F-4D97-AF65-F5344CB8AC3E}">
        <p14:creationId xmlns:p14="http://schemas.microsoft.com/office/powerpoint/2010/main" val="336162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Soggettivo</a:t>
            </a:r>
          </a:p>
        </p:txBody>
      </p:sp>
      <p:sp>
        <p:nvSpPr>
          <p:cNvPr id="4" name="Segnaposto numero diapositiva 3"/>
          <p:cNvSpPr>
            <a:spLocks noGrp="1"/>
          </p:cNvSpPr>
          <p:nvPr>
            <p:ph type="sldNum" sz="quarter" idx="10"/>
          </p:nvPr>
        </p:nvSpPr>
        <p:spPr/>
        <p:txBody>
          <a:bodyPr/>
          <a:lstStyle/>
          <a:p>
            <a:pPr>
              <a:defRPr/>
            </a:pPr>
            <a:fld id="{32A94E13-1042-4778-9DE4-11E91A77A3EE}" type="slidenum">
              <a:rPr lang="it-IT" altLang="it-IT" smtClean="0"/>
              <a:pPr>
                <a:defRPr/>
              </a:pPr>
              <a:t>3</a:t>
            </a:fld>
            <a:endParaRPr lang="it-IT" altLang="it-IT"/>
          </a:p>
        </p:txBody>
      </p:sp>
    </p:spTree>
    <p:extLst>
      <p:ext uri="{BB962C8B-B14F-4D97-AF65-F5344CB8AC3E}">
        <p14:creationId xmlns:p14="http://schemas.microsoft.com/office/powerpoint/2010/main" val="125935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ETICA</a:t>
            </a:r>
          </a:p>
        </p:txBody>
      </p:sp>
      <p:sp>
        <p:nvSpPr>
          <p:cNvPr id="4" name="Segnaposto numero diapositiva 3"/>
          <p:cNvSpPr>
            <a:spLocks noGrp="1"/>
          </p:cNvSpPr>
          <p:nvPr>
            <p:ph type="sldNum" sz="quarter" idx="5"/>
          </p:nvPr>
        </p:nvSpPr>
        <p:spPr/>
        <p:txBody>
          <a:bodyPr/>
          <a:lstStyle/>
          <a:p>
            <a:pPr>
              <a:defRPr/>
            </a:pPr>
            <a:fld id="{32A94E13-1042-4778-9DE4-11E91A77A3EE}" type="slidenum">
              <a:rPr lang="it-IT" altLang="it-IT" smtClean="0"/>
              <a:pPr>
                <a:defRPr/>
              </a:pPr>
              <a:t>4</a:t>
            </a:fld>
            <a:endParaRPr lang="it-IT" altLang="it-IT"/>
          </a:p>
        </p:txBody>
      </p:sp>
    </p:spTree>
    <p:extLst>
      <p:ext uri="{BB962C8B-B14F-4D97-AF65-F5344CB8AC3E}">
        <p14:creationId xmlns:p14="http://schemas.microsoft.com/office/powerpoint/2010/main" val="247813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https://www.youtube.com/watch?v=OWsfCjUy94k </a:t>
            </a:r>
          </a:p>
        </p:txBody>
      </p:sp>
      <p:sp>
        <p:nvSpPr>
          <p:cNvPr id="4" name="Segnaposto numero diapositiva 3"/>
          <p:cNvSpPr>
            <a:spLocks noGrp="1"/>
          </p:cNvSpPr>
          <p:nvPr>
            <p:ph type="sldNum" sz="quarter" idx="10"/>
          </p:nvPr>
        </p:nvSpPr>
        <p:spPr/>
        <p:txBody>
          <a:bodyPr/>
          <a:lstStyle/>
          <a:p>
            <a:pPr>
              <a:defRPr/>
            </a:pPr>
            <a:fld id="{32A94E13-1042-4778-9DE4-11E91A77A3EE}" type="slidenum">
              <a:rPr lang="it-IT" altLang="it-IT" smtClean="0"/>
              <a:pPr>
                <a:defRPr/>
              </a:pPr>
              <a:t>15</a:t>
            </a:fld>
            <a:endParaRPr lang="it-IT" altLang="it-IT"/>
          </a:p>
        </p:txBody>
      </p:sp>
    </p:spTree>
    <p:extLst>
      <p:ext uri="{BB962C8B-B14F-4D97-AF65-F5344CB8AC3E}">
        <p14:creationId xmlns:p14="http://schemas.microsoft.com/office/powerpoint/2010/main" val="1871718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Chi per un bel stipendio non ha problemi uccidere un condannato a morte</a:t>
            </a:r>
          </a:p>
        </p:txBody>
      </p:sp>
      <p:sp>
        <p:nvSpPr>
          <p:cNvPr id="4" name="Segnaposto numero diapositiva 3"/>
          <p:cNvSpPr>
            <a:spLocks noGrp="1"/>
          </p:cNvSpPr>
          <p:nvPr>
            <p:ph type="sldNum" sz="quarter" idx="5"/>
          </p:nvPr>
        </p:nvSpPr>
        <p:spPr/>
        <p:txBody>
          <a:bodyPr/>
          <a:lstStyle/>
          <a:p>
            <a:pPr>
              <a:defRPr/>
            </a:pPr>
            <a:fld id="{32A94E13-1042-4778-9DE4-11E91A77A3EE}" type="slidenum">
              <a:rPr lang="it-IT" altLang="it-IT" smtClean="0"/>
              <a:pPr>
                <a:defRPr/>
              </a:pPr>
              <a:t>29</a:t>
            </a:fld>
            <a:endParaRPr lang="it-IT" altLang="it-IT"/>
          </a:p>
        </p:txBody>
      </p:sp>
    </p:spTree>
    <p:extLst>
      <p:ext uri="{BB962C8B-B14F-4D97-AF65-F5344CB8AC3E}">
        <p14:creationId xmlns:p14="http://schemas.microsoft.com/office/powerpoint/2010/main" val="2728286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Il senso della vita</a:t>
            </a:r>
          </a:p>
          <a:p>
            <a:r>
              <a:rPr lang="it-IT" altLang="it-IT"/>
              <a:t>Nel dialogo e nella condivisione</a:t>
            </a:r>
          </a:p>
          <a:p>
            <a:r>
              <a:rPr lang="it-IT" altLang="it-IT"/>
              <a:t>Condivisione è un aspetto dell’amore</a:t>
            </a:r>
          </a:p>
        </p:txBody>
      </p:sp>
      <p:sp>
        <p:nvSpPr>
          <p:cNvPr id="184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EE6B27-0462-484E-B070-72A85C0C2E3C}" type="slidenum">
              <a:rPr lang="it-IT" altLang="it-IT" smtClean="0"/>
              <a:pPr/>
              <a:t>32</a:t>
            </a:fld>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Immagina le cose che si potrebbero fare solo se si condivide insieme</a:t>
            </a:r>
          </a:p>
        </p:txBody>
      </p:sp>
      <p:sp>
        <p:nvSpPr>
          <p:cNvPr id="4" name="Segnaposto numero diapositiva 3"/>
          <p:cNvSpPr>
            <a:spLocks noGrp="1"/>
          </p:cNvSpPr>
          <p:nvPr>
            <p:ph type="sldNum" sz="quarter" idx="10"/>
          </p:nvPr>
        </p:nvSpPr>
        <p:spPr/>
        <p:txBody>
          <a:bodyPr/>
          <a:lstStyle/>
          <a:p>
            <a:pPr>
              <a:defRPr/>
            </a:pPr>
            <a:fld id="{32A94E13-1042-4778-9DE4-11E91A77A3EE}" type="slidenum">
              <a:rPr lang="it-IT" altLang="it-IT" smtClean="0"/>
              <a:pPr>
                <a:defRPr/>
              </a:pPr>
              <a:t>33</a:t>
            </a:fld>
            <a:endParaRPr lang="it-IT" altLang="it-IT"/>
          </a:p>
        </p:txBody>
      </p:sp>
    </p:spTree>
    <p:extLst>
      <p:ext uri="{BB962C8B-B14F-4D97-AF65-F5344CB8AC3E}">
        <p14:creationId xmlns:p14="http://schemas.microsoft.com/office/powerpoint/2010/main" val="2335932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Immagina le cose che si potrebbero fare solo se si condivide insieme</a:t>
            </a:r>
          </a:p>
        </p:txBody>
      </p:sp>
      <p:sp>
        <p:nvSpPr>
          <p:cNvPr id="4" name="Segnaposto numero diapositiva 3"/>
          <p:cNvSpPr>
            <a:spLocks noGrp="1"/>
          </p:cNvSpPr>
          <p:nvPr>
            <p:ph type="sldNum" sz="quarter" idx="10"/>
          </p:nvPr>
        </p:nvSpPr>
        <p:spPr/>
        <p:txBody>
          <a:bodyPr/>
          <a:lstStyle/>
          <a:p>
            <a:pPr>
              <a:defRPr/>
            </a:pPr>
            <a:fld id="{32A94E13-1042-4778-9DE4-11E91A77A3EE}" type="slidenum">
              <a:rPr lang="it-IT" altLang="it-IT" smtClean="0"/>
              <a:pPr>
                <a:defRPr/>
              </a:pPr>
              <a:t>34</a:t>
            </a:fld>
            <a:endParaRPr lang="it-IT" altLang="it-IT"/>
          </a:p>
        </p:txBody>
      </p:sp>
    </p:spTree>
    <p:extLst>
      <p:ext uri="{BB962C8B-B14F-4D97-AF65-F5344CB8AC3E}">
        <p14:creationId xmlns:p14="http://schemas.microsoft.com/office/powerpoint/2010/main" val="72549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sentimento di colpa nasce solo da quello che noi consideriamo importante al di fuori di noi</a:t>
            </a:r>
          </a:p>
        </p:txBody>
      </p:sp>
      <p:sp>
        <p:nvSpPr>
          <p:cNvPr id="4" name="Segnaposto numero diapositiva 3"/>
          <p:cNvSpPr>
            <a:spLocks noGrp="1"/>
          </p:cNvSpPr>
          <p:nvPr>
            <p:ph type="sldNum" sz="quarter" idx="10"/>
          </p:nvPr>
        </p:nvSpPr>
        <p:spPr/>
        <p:txBody>
          <a:bodyPr/>
          <a:lstStyle/>
          <a:p>
            <a:pPr>
              <a:defRPr/>
            </a:pPr>
            <a:fld id="{32A94E13-1042-4778-9DE4-11E91A77A3EE}" type="slidenum">
              <a:rPr lang="it-IT" altLang="it-IT" smtClean="0"/>
              <a:pPr>
                <a:defRPr/>
              </a:pPr>
              <a:t>45</a:t>
            </a:fld>
            <a:endParaRPr lang="it-IT" altLang="it-IT"/>
          </a:p>
        </p:txBody>
      </p:sp>
    </p:spTree>
    <p:extLst>
      <p:ext uri="{BB962C8B-B14F-4D97-AF65-F5344CB8AC3E}">
        <p14:creationId xmlns:p14="http://schemas.microsoft.com/office/powerpoint/2010/main" val="437221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ltLang="it-IT"/>
          </a:p>
        </p:txBody>
      </p:sp>
      <p:sp>
        <p:nvSpPr>
          <p:cNvPr id="5" name="Footer Placeholder 4"/>
          <p:cNvSpPr>
            <a:spLocks noGrp="1"/>
          </p:cNvSpPr>
          <p:nvPr>
            <p:ph type="ftr" sz="quarter" idx="11"/>
          </p:nvPr>
        </p:nvSpPr>
        <p:spPr/>
        <p:txBody>
          <a:bodyPr/>
          <a:lstStyle>
            <a:lvl1pPr>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vl1pPr>
          </a:lstStyle>
          <a:p>
            <a:pPr>
              <a:defRPr/>
            </a:pPr>
            <a:fld id="{FC3027C6-B0EE-4365-B3B6-60D6A586C8A0}" type="slidenum">
              <a:rPr lang="it-IT" altLang="it-IT"/>
              <a:pPr>
                <a:defRPr/>
              </a:pPr>
              <a:t>‹N›</a:t>
            </a:fld>
            <a:endParaRPr lang="it-IT" altLang="it-IT"/>
          </a:p>
        </p:txBody>
      </p:sp>
    </p:spTree>
    <p:extLst>
      <p:ext uri="{BB962C8B-B14F-4D97-AF65-F5344CB8AC3E}">
        <p14:creationId xmlns:p14="http://schemas.microsoft.com/office/powerpoint/2010/main" val="390813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ltLang="it-IT"/>
          </a:p>
        </p:txBody>
      </p:sp>
      <p:sp>
        <p:nvSpPr>
          <p:cNvPr id="5" name="Footer Placeholder 4"/>
          <p:cNvSpPr>
            <a:spLocks noGrp="1"/>
          </p:cNvSpPr>
          <p:nvPr>
            <p:ph type="ftr" sz="quarter" idx="11"/>
          </p:nvPr>
        </p:nvSpPr>
        <p:spPr/>
        <p:txBody>
          <a:bodyPr/>
          <a:lstStyle>
            <a:lvl1pPr>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vl1pPr>
          </a:lstStyle>
          <a:p>
            <a:pPr>
              <a:defRPr/>
            </a:pPr>
            <a:fld id="{3FABBCE4-3E91-4E7D-8BB4-A9EEB3E22AB0}" type="slidenum">
              <a:rPr lang="it-IT" altLang="it-IT"/>
              <a:pPr>
                <a:defRPr/>
              </a:pPr>
              <a:t>‹N›</a:t>
            </a:fld>
            <a:endParaRPr lang="it-IT" altLang="it-IT"/>
          </a:p>
        </p:txBody>
      </p:sp>
    </p:spTree>
    <p:extLst>
      <p:ext uri="{BB962C8B-B14F-4D97-AF65-F5344CB8AC3E}">
        <p14:creationId xmlns:p14="http://schemas.microsoft.com/office/powerpoint/2010/main" val="427685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ltLang="it-IT"/>
          </a:p>
        </p:txBody>
      </p:sp>
      <p:sp>
        <p:nvSpPr>
          <p:cNvPr id="5" name="Footer Placeholder 4"/>
          <p:cNvSpPr>
            <a:spLocks noGrp="1"/>
          </p:cNvSpPr>
          <p:nvPr>
            <p:ph type="ftr" sz="quarter" idx="11"/>
          </p:nvPr>
        </p:nvSpPr>
        <p:spPr/>
        <p:txBody>
          <a:bodyPr/>
          <a:lstStyle>
            <a:lvl1pPr>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vl1pPr>
          </a:lstStyle>
          <a:p>
            <a:pPr>
              <a:defRPr/>
            </a:pPr>
            <a:fld id="{E7567CD3-2ACF-436D-82AE-3CD9CEFA5257}" type="slidenum">
              <a:rPr lang="it-IT" altLang="it-IT"/>
              <a:pPr>
                <a:defRPr/>
              </a:pPr>
              <a:t>‹N›</a:t>
            </a:fld>
            <a:endParaRPr lang="it-IT" altLang="it-IT"/>
          </a:p>
        </p:txBody>
      </p:sp>
    </p:spTree>
    <p:extLst>
      <p:ext uri="{BB962C8B-B14F-4D97-AF65-F5344CB8AC3E}">
        <p14:creationId xmlns:p14="http://schemas.microsoft.com/office/powerpoint/2010/main" val="3292881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ltLang="it-IT"/>
          </a:p>
        </p:txBody>
      </p:sp>
      <p:sp>
        <p:nvSpPr>
          <p:cNvPr id="5" name="Footer Placeholder 4"/>
          <p:cNvSpPr>
            <a:spLocks noGrp="1"/>
          </p:cNvSpPr>
          <p:nvPr>
            <p:ph type="ftr" sz="quarter" idx="11"/>
          </p:nvPr>
        </p:nvSpPr>
        <p:spPr/>
        <p:txBody>
          <a:bodyPr/>
          <a:lstStyle>
            <a:lvl1pPr>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vl1pPr>
          </a:lstStyle>
          <a:p>
            <a:pPr>
              <a:defRPr/>
            </a:pPr>
            <a:fld id="{9FC87E63-5F4A-4A6C-B417-762132F38DF5}" type="slidenum">
              <a:rPr lang="it-IT" altLang="it-IT"/>
              <a:pPr>
                <a:defRPr/>
              </a:pPr>
              <a:t>‹N›</a:t>
            </a:fld>
            <a:endParaRPr lang="it-IT" altLang="it-IT"/>
          </a:p>
        </p:txBody>
      </p:sp>
    </p:spTree>
    <p:extLst>
      <p:ext uri="{BB962C8B-B14F-4D97-AF65-F5344CB8AC3E}">
        <p14:creationId xmlns:p14="http://schemas.microsoft.com/office/powerpoint/2010/main" val="5004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endParaRPr lang="it-IT" altLang="it-IT"/>
          </a:p>
        </p:txBody>
      </p:sp>
      <p:sp>
        <p:nvSpPr>
          <p:cNvPr id="5" name="Footer Placeholder 4"/>
          <p:cNvSpPr>
            <a:spLocks noGrp="1"/>
          </p:cNvSpPr>
          <p:nvPr>
            <p:ph type="ftr" sz="quarter" idx="11"/>
          </p:nvPr>
        </p:nvSpPr>
        <p:spPr/>
        <p:txBody>
          <a:bodyPr/>
          <a:lstStyle>
            <a:lvl1pPr>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vl1pPr>
          </a:lstStyle>
          <a:p>
            <a:pPr>
              <a:defRPr/>
            </a:pPr>
            <a:fld id="{8A851EF5-90C6-4601-85BB-7BB0C5F94A09}" type="slidenum">
              <a:rPr lang="it-IT" altLang="it-IT"/>
              <a:pPr>
                <a:defRPr/>
              </a:pPr>
              <a:t>‹N›</a:t>
            </a:fld>
            <a:endParaRPr lang="it-IT" altLang="it-IT"/>
          </a:p>
        </p:txBody>
      </p:sp>
    </p:spTree>
    <p:extLst>
      <p:ext uri="{BB962C8B-B14F-4D97-AF65-F5344CB8AC3E}">
        <p14:creationId xmlns:p14="http://schemas.microsoft.com/office/powerpoint/2010/main" val="309703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endParaRPr lang="it-IT" altLang="it-IT"/>
          </a:p>
        </p:txBody>
      </p:sp>
      <p:sp>
        <p:nvSpPr>
          <p:cNvPr id="6" name="Footer Placeholder 4"/>
          <p:cNvSpPr>
            <a:spLocks noGrp="1"/>
          </p:cNvSpPr>
          <p:nvPr>
            <p:ph type="ftr" sz="quarter" idx="11"/>
          </p:nvPr>
        </p:nvSpPr>
        <p:spPr/>
        <p:txBody>
          <a:bodyPr/>
          <a:lstStyle>
            <a:lvl1pPr>
              <a:defRPr/>
            </a:lvl1pPr>
          </a:lstStyle>
          <a:p>
            <a:pPr>
              <a:defRPr/>
            </a:pPr>
            <a:endParaRPr lang="it-IT" altLang="it-IT"/>
          </a:p>
        </p:txBody>
      </p:sp>
      <p:sp>
        <p:nvSpPr>
          <p:cNvPr id="7" name="Slide Number Placeholder 5"/>
          <p:cNvSpPr>
            <a:spLocks noGrp="1"/>
          </p:cNvSpPr>
          <p:nvPr>
            <p:ph type="sldNum" sz="quarter" idx="12"/>
          </p:nvPr>
        </p:nvSpPr>
        <p:spPr/>
        <p:txBody>
          <a:bodyPr/>
          <a:lstStyle>
            <a:lvl1pPr>
              <a:defRPr/>
            </a:lvl1pPr>
          </a:lstStyle>
          <a:p>
            <a:pPr>
              <a:defRPr/>
            </a:pPr>
            <a:fld id="{8AA8D220-9E0E-407A-BEC0-68DDBB56FDAC}" type="slidenum">
              <a:rPr lang="it-IT" altLang="it-IT"/>
              <a:pPr>
                <a:defRPr/>
              </a:pPr>
              <a:t>‹N›</a:t>
            </a:fld>
            <a:endParaRPr lang="it-IT" altLang="it-IT"/>
          </a:p>
        </p:txBody>
      </p:sp>
    </p:spTree>
    <p:extLst>
      <p:ext uri="{BB962C8B-B14F-4D97-AF65-F5344CB8AC3E}">
        <p14:creationId xmlns:p14="http://schemas.microsoft.com/office/powerpoint/2010/main" val="3757547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lvl1pPr>
              <a:defRPr/>
            </a:lvl1pPr>
          </a:lstStyle>
          <a:p>
            <a:pPr>
              <a:defRPr/>
            </a:pPr>
            <a:endParaRPr lang="it-IT" altLang="it-IT"/>
          </a:p>
        </p:txBody>
      </p:sp>
      <p:sp>
        <p:nvSpPr>
          <p:cNvPr id="8" name="Footer Placeholder 4"/>
          <p:cNvSpPr>
            <a:spLocks noGrp="1"/>
          </p:cNvSpPr>
          <p:nvPr>
            <p:ph type="ftr" sz="quarter" idx="11"/>
          </p:nvPr>
        </p:nvSpPr>
        <p:spPr/>
        <p:txBody>
          <a:bodyPr/>
          <a:lstStyle>
            <a:lvl1pPr>
              <a:defRPr/>
            </a:lvl1pPr>
          </a:lstStyle>
          <a:p>
            <a:pPr>
              <a:defRPr/>
            </a:pPr>
            <a:endParaRPr lang="it-IT" altLang="it-IT"/>
          </a:p>
        </p:txBody>
      </p:sp>
      <p:sp>
        <p:nvSpPr>
          <p:cNvPr id="9" name="Slide Number Placeholder 5"/>
          <p:cNvSpPr>
            <a:spLocks noGrp="1"/>
          </p:cNvSpPr>
          <p:nvPr>
            <p:ph type="sldNum" sz="quarter" idx="12"/>
          </p:nvPr>
        </p:nvSpPr>
        <p:spPr/>
        <p:txBody>
          <a:bodyPr/>
          <a:lstStyle>
            <a:lvl1pPr>
              <a:defRPr/>
            </a:lvl1pPr>
          </a:lstStyle>
          <a:p>
            <a:pPr>
              <a:defRPr/>
            </a:pPr>
            <a:fld id="{30533952-A0FC-4A04-AE7D-C4BBCAE8ABAC}" type="slidenum">
              <a:rPr lang="it-IT" altLang="it-IT"/>
              <a:pPr>
                <a:defRPr/>
              </a:pPr>
              <a:t>‹N›</a:t>
            </a:fld>
            <a:endParaRPr lang="it-IT" altLang="it-IT"/>
          </a:p>
        </p:txBody>
      </p:sp>
    </p:spTree>
    <p:extLst>
      <p:ext uri="{BB962C8B-B14F-4D97-AF65-F5344CB8AC3E}">
        <p14:creationId xmlns:p14="http://schemas.microsoft.com/office/powerpoint/2010/main" val="92947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3"/>
          <p:cNvSpPr>
            <a:spLocks noGrp="1"/>
          </p:cNvSpPr>
          <p:nvPr>
            <p:ph type="dt" sz="half" idx="10"/>
          </p:nvPr>
        </p:nvSpPr>
        <p:spPr/>
        <p:txBody>
          <a:bodyPr/>
          <a:lstStyle>
            <a:lvl1pPr>
              <a:defRPr/>
            </a:lvl1pPr>
          </a:lstStyle>
          <a:p>
            <a:pPr>
              <a:defRPr/>
            </a:pPr>
            <a:endParaRPr lang="it-IT" altLang="it-IT"/>
          </a:p>
        </p:txBody>
      </p:sp>
      <p:sp>
        <p:nvSpPr>
          <p:cNvPr id="4" name="Footer Placeholder 4"/>
          <p:cNvSpPr>
            <a:spLocks noGrp="1"/>
          </p:cNvSpPr>
          <p:nvPr>
            <p:ph type="ftr" sz="quarter" idx="11"/>
          </p:nvPr>
        </p:nvSpPr>
        <p:spPr/>
        <p:txBody>
          <a:bodyPr/>
          <a:lstStyle>
            <a:lvl1pPr>
              <a:defRPr/>
            </a:lvl1pPr>
          </a:lstStyle>
          <a:p>
            <a:pPr>
              <a:defRPr/>
            </a:pPr>
            <a:endParaRPr lang="it-IT" altLang="it-IT"/>
          </a:p>
        </p:txBody>
      </p:sp>
      <p:sp>
        <p:nvSpPr>
          <p:cNvPr id="5" name="Slide Number Placeholder 5"/>
          <p:cNvSpPr>
            <a:spLocks noGrp="1"/>
          </p:cNvSpPr>
          <p:nvPr>
            <p:ph type="sldNum" sz="quarter" idx="12"/>
          </p:nvPr>
        </p:nvSpPr>
        <p:spPr/>
        <p:txBody>
          <a:bodyPr/>
          <a:lstStyle>
            <a:lvl1pPr>
              <a:defRPr/>
            </a:lvl1pPr>
          </a:lstStyle>
          <a:p>
            <a:pPr>
              <a:defRPr/>
            </a:pPr>
            <a:fld id="{555894ED-33BA-491A-9C3D-7FE487112821}" type="slidenum">
              <a:rPr lang="it-IT" altLang="it-IT"/>
              <a:pPr>
                <a:defRPr/>
              </a:pPr>
              <a:t>‹N›</a:t>
            </a:fld>
            <a:endParaRPr lang="it-IT" altLang="it-IT"/>
          </a:p>
        </p:txBody>
      </p:sp>
    </p:spTree>
    <p:extLst>
      <p:ext uri="{BB962C8B-B14F-4D97-AF65-F5344CB8AC3E}">
        <p14:creationId xmlns:p14="http://schemas.microsoft.com/office/powerpoint/2010/main" val="140125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it-IT" altLang="it-IT"/>
          </a:p>
        </p:txBody>
      </p:sp>
      <p:sp>
        <p:nvSpPr>
          <p:cNvPr id="3" name="Footer Placeholder 4"/>
          <p:cNvSpPr>
            <a:spLocks noGrp="1"/>
          </p:cNvSpPr>
          <p:nvPr>
            <p:ph type="ftr" sz="quarter" idx="11"/>
          </p:nvPr>
        </p:nvSpPr>
        <p:spPr/>
        <p:txBody>
          <a:bodyPr/>
          <a:lstStyle>
            <a:lvl1pPr>
              <a:defRPr/>
            </a:lvl1pPr>
          </a:lstStyle>
          <a:p>
            <a:pPr>
              <a:defRPr/>
            </a:pPr>
            <a:endParaRPr lang="it-IT" altLang="it-IT"/>
          </a:p>
        </p:txBody>
      </p:sp>
      <p:sp>
        <p:nvSpPr>
          <p:cNvPr id="4" name="Slide Number Placeholder 5"/>
          <p:cNvSpPr>
            <a:spLocks noGrp="1"/>
          </p:cNvSpPr>
          <p:nvPr>
            <p:ph type="sldNum" sz="quarter" idx="12"/>
          </p:nvPr>
        </p:nvSpPr>
        <p:spPr/>
        <p:txBody>
          <a:bodyPr/>
          <a:lstStyle>
            <a:lvl1pPr>
              <a:defRPr/>
            </a:lvl1pPr>
          </a:lstStyle>
          <a:p>
            <a:pPr>
              <a:defRPr/>
            </a:pPr>
            <a:fld id="{066A6C9E-7B71-4601-BF67-1491223A14D7}" type="slidenum">
              <a:rPr lang="it-IT" altLang="it-IT"/>
              <a:pPr>
                <a:defRPr/>
              </a:pPr>
              <a:t>‹N›</a:t>
            </a:fld>
            <a:endParaRPr lang="it-IT" altLang="it-IT"/>
          </a:p>
        </p:txBody>
      </p:sp>
    </p:spTree>
    <p:extLst>
      <p:ext uri="{BB962C8B-B14F-4D97-AF65-F5344CB8AC3E}">
        <p14:creationId xmlns:p14="http://schemas.microsoft.com/office/powerpoint/2010/main" val="374698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ltLang="it-IT"/>
          </a:p>
        </p:txBody>
      </p:sp>
      <p:sp>
        <p:nvSpPr>
          <p:cNvPr id="6" name="Footer Placeholder 4"/>
          <p:cNvSpPr>
            <a:spLocks noGrp="1"/>
          </p:cNvSpPr>
          <p:nvPr>
            <p:ph type="ftr" sz="quarter" idx="11"/>
          </p:nvPr>
        </p:nvSpPr>
        <p:spPr/>
        <p:txBody>
          <a:bodyPr/>
          <a:lstStyle>
            <a:lvl1pPr>
              <a:defRPr/>
            </a:lvl1pPr>
          </a:lstStyle>
          <a:p>
            <a:pPr>
              <a:defRPr/>
            </a:pPr>
            <a:endParaRPr lang="it-IT" altLang="it-IT"/>
          </a:p>
        </p:txBody>
      </p:sp>
      <p:sp>
        <p:nvSpPr>
          <p:cNvPr id="7" name="Slide Number Placeholder 5"/>
          <p:cNvSpPr>
            <a:spLocks noGrp="1"/>
          </p:cNvSpPr>
          <p:nvPr>
            <p:ph type="sldNum" sz="quarter" idx="12"/>
          </p:nvPr>
        </p:nvSpPr>
        <p:spPr/>
        <p:txBody>
          <a:bodyPr/>
          <a:lstStyle>
            <a:lvl1pPr>
              <a:defRPr/>
            </a:lvl1pPr>
          </a:lstStyle>
          <a:p>
            <a:pPr>
              <a:defRPr/>
            </a:pPr>
            <a:fld id="{086E6F36-5F95-441E-B9A0-C10741C2EA1A}" type="slidenum">
              <a:rPr lang="it-IT" altLang="it-IT"/>
              <a:pPr>
                <a:defRPr/>
              </a:pPr>
              <a:t>‹N›</a:t>
            </a:fld>
            <a:endParaRPr lang="it-IT" altLang="it-IT"/>
          </a:p>
        </p:txBody>
      </p:sp>
    </p:spTree>
    <p:extLst>
      <p:ext uri="{BB962C8B-B14F-4D97-AF65-F5344CB8AC3E}">
        <p14:creationId xmlns:p14="http://schemas.microsoft.com/office/powerpoint/2010/main" val="57656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ltLang="it-IT"/>
          </a:p>
        </p:txBody>
      </p:sp>
      <p:sp>
        <p:nvSpPr>
          <p:cNvPr id="6" name="Footer Placeholder 4"/>
          <p:cNvSpPr>
            <a:spLocks noGrp="1"/>
          </p:cNvSpPr>
          <p:nvPr>
            <p:ph type="ftr" sz="quarter" idx="11"/>
          </p:nvPr>
        </p:nvSpPr>
        <p:spPr/>
        <p:txBody>
          <a:bodyPr/>
          <a:lstStyle>
            <a:lvl1pPr>
              <a:defRPr/>
            </a:lvl1pPr>
          </a:lstStyle>
          <a:p>
            <a:pPr>
              <a:defRPr/>
            </a:pPr>
            <a:endParaRPr lang="it-IT" altLang="it-IT"/>
          </a:p>
        </p:txBody>
      </p:sp>
      <p:sp>
        <p:nvSpPr>
          <p:cNvPr id="7" name="Slide Number Placeholder 5"/>
          <p:cNvSpPr>
            <a:spLocks noGrp="1"/>
          </p:cNvSpPr>
          <p:nvPr>
            <p:ph type="sldNum" sz="quarter" idx="12"/>
          </p:nvPr>
        </p:nvSpPr>
        <p:spPr/>
        <p:txBody>
          <a:bodyPr/>
          <a:lstStyle>
            <a:lvl1pPr>
              <a:defRPr/>
            </a:lvl1pPr>
          </a:lstStyle>
          <a:p>
            <a:pPr>
              <a:defRPr/>
            </a:pPr>
            <a:fld id="{ECE4BDA8-A914-4882-9106-C67063876383}" type="slidenum">
              <a:rPr lang="it-IT" altLang="it-IT"/>
              <a:pPr>
                <a:defRPr/>
              </a:pPr>
              <a:t>‹N›</a:t>
            </a:fld>
            <a:endParaRPr lang="it-IT" altLang="it-IT"/>
          </a:p>
        </p:txBody>
      </p:sp>
    </p:spTree>
    <p:extLst>
      <p:ext uri="{BB962C8B-B14F-4D97-AF65-F5344CB8AC3E}">
        <p14:creationId xmlns:p14="http://schemas.microsoft.com/office/powerpoint/2010/main" val="392790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7FAFD"/>
            </a:gs>
            <a:gs pos="74001">
              <a:srgbClr val="B5D2EC"/>
            </a:gs>
            <a:gs pos="83000">
              <a:srgbClr val="B5D2EC"/>
            </a:gs>
            <a:gs pos="100000">
              <a:srgbClr val="CEE1F2"/>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endParaRPr lang="en-US" altLang="it-IT"/>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endParaRPr lang="it-IT" alt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it-IT" alt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0F48A36-C711-47A6-97F9-8A5FECFBFA17}"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youtube.com/watch?v=OWsfCjUy94k" TargetMode="External"/><Relationship Id="rId4" Type="http://schemas.openxmlformats.org/officeDocument/2006/relationships/hyperlink" Target="https://www.youtube.com/watch?v=NJMiFdQUPr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s://it.wikipedia.org/wiki/Educazione"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s://www.repubblica.it/cronaca/2016/10/20/news/medici_obiettori_ecco_i_dati_regione_per_regione-150182589/?refresh_ce"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hyperlink" Target="https://www.dire.it/27-01-2020/414474-video-in-italia-sette-medici-su-dieci-sono-obiettori-di-coscienza-gli-aborti-ogni-anno-sono-80mila/" TargetMode="Externa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salute.gov.it/portale/donna/dettaglioContenutiDonna.jsp?lingua=italiano&amp;id=4476&amp;area=Salute+donna&amp;menu=societa" TargetMode="External"/><Relationship Id="rId2" Type="http://schemas.openxmlformats.org/officeDocument/2006/relationships/hyperlink" Target="https://www.trovanorme.salute.gov.it/norme/dettaglioAtto?id=22302" TargetMode="External"/><Relationship Id="rId1" Type="http://schemas.openxmlformats.org/officeDocument/2006/relationships/slideLayout" Target="../slideLayouts/slideLayout2.xml"/><Relationship Id="rId4" Type="http://schemas.openxmlformats.org/officeDocument/2006/relationships/hyperlink" Target="https://it.wikipedia.org/wiki/Legislazioni_sull'abort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Papiro"/>
          <p:cNvSpPr>
            <a:spLocks noGrp="1" noChangeArrowheads="1"/>
          </p:cNvSpPr>
          <p:nvPr>
            <p:ph type="ctrTitle"/>
          </p:nvPr>
        </p:nvSpPr>
        <p:spPr>
          <a:xfrm>
            <a:off x="2279650" y="549275"/>
            <a:ext cx="7772400" cy="2735263"/>
          </a:xfrm>
          <a:solidFill>
            <a:schemeClr val="bg1"/>
          </a:solidFill>
          <a:ln>
            <a:solidFill>
              <a:schemeClr val="tx1"/>
            </a:solidFill>
            <a:miter lim="800000"/>
            <a:headEnd/>
            <a:tailEnd/>
          </a:ln>
        </p:spPr>
        <p:txBody>
          <a:bodyPr anchor="ctr"/>
          <a:lstStyle/>
          <a:p>
            <a:pPr eaLnBrk="1" hangingPunct="1">
              <a:lnSpc>
                <a:spcPct val="190000"/>
              </a:lnSpc>
            </a:pPr>
            <a:r>
              <a:rPr lang="it-IT" altLang="it-IT" sz="1000" b="1" dirty="0"/>
              <a:t/>
            </a:r>
            <a:br>
              <a:rPr lang="it-IT" altLang="it-IT" sz="1000" b="1" dirty="0"/>
            </a:br>
            <a:r>
              <a:rPr lang="it-IT" altLang="it-IT" sz="4000" b="1" dirty="0">
                <a:latin typeface="Arial" panose="020B0604020202020204" pitchFamily="34" charset="0"/>
                <a:cs typeface="Arial" panose="020B0604020202020204" pitchFamily="34" charset="0"/>
              </a:rPr>
              <a:t>4 Superiore  prima parte </a:t>
            </a:r>
            <a:br>
              <a:rPr lang="it-IT" altLang="it-IT" sz="4000" b="1" dirty="0">
                <a:latin typeface="Arial" panose="020B0604020202020204" pitchFamily="34" charset="0"/>
                <a:cs typeface="Arial" panose="020B0604020202020204" pitchFamily="34" charset="0"/>
              </a:rPr>
            </a:br>
            <a:r>
              <a:rPr lang="it-IT" altLang="it-IT" sz="400" b="1" dirty="0">
                <a:latin typeface="Arial" panose="020B0604020202020204" pitchFamily="34" charset="0"/>
                <a:cs typeface="Arial" panose="020B0604020202020204" pitchFamily="34" charset="0"/>
              </a:rPr>
              <a:t/>
            </a:r>
            <a:br>
              <a:rPr lang="it-IT" altLang="it-IT" sz="400" b="1" dirty="0">
                <a:latin typeface="Arial" panose="020B0604020202020204" pitchFamily="34" charset="0"/>
                <a:cs typeface="Arial" panose="020B0604020202020204" pitchFamily="34" charset="0"/>
              </a:rPr>
            </a:br>
            <a:r>
              <a:rPr lang="it-IT" altLang="it-IT" sz="1600" b="1" dirty="0">
                <a:latin typeface="Arial" panose="020B0604020202020204" pitchFamily="34" charset="0"/>
                <a:cs typeface="Arial" panose="020B0604020202020204" pitchFamily="34" charset="0"/>
              </a:rPr>
              <a:t>Primo quadrimestre</a:t>
            </a:r>
          </a:p>
        </p:txBody>
      </p:sp>
      <p:sp>
        <p:nvSpPr>
          <p:cNvPr id="3075" name="Rectangle 3" descr="Papiro"/>
          <p:cNvSpPr>
            <a:spLocks noGrp="1" noChangeArrowheads="1"/>
          </p:cNvSpPr>
          <p:nvPr>
            <p:ph type="subTitle" idx="1"/>
          </p:nvPr>
        </p:nvSpPr>
        <p:spPr>
          <a:xfrm>
            <a:off x="2424113" y="3886200"/>
            <a:ext cx="7775575" cy="1752600"/>
          </a:xfrm>
          <a:solidFill>
            <a:schemeClr val="bg1"/>
          </a:solidFill>
        </p:spPr>
        <p:txBody>
          <a:bodyPr/>
          <a:lstStyle/>
          <a:p>
            <a:pPr eaLnBrk="1" hangingPunct="1"/>
            <a:endParaRPr lang="it-IT" altLang="it-IT" sz="1600" dirty="0"/>
          </a:p>
          <a:p>
            <a:pPr eaLnBrk="1" hangingPunct="1">
              <a:lnSpc>
                <a:spcPct val="150000"/>
              </a:lnSpc>
              <a:spcBef>
                <a:spcPts val="0"/>
              </a:spcBef>
            </a:pPr>
            <a:r>
              <a:rPr lang="it-IT" altLang="it-IT" sz="3200" dirty="0">
                <a:latin typeface="Arial" panose="020B0604020202020204" pitchFamily="34" charset="0"/>
                <a:cs typeface="Arial" panose="020B0604020202020204" pitchFamily="34" charset="0"/>
              </a:rPr>
              <a:t>Argomenti per dibattiti in classe</a:t>
            </a:r>
          </a:p>
          <a:p>
            <a:pPr eaLnBrk="1" hangingPunct="1">
              <a:lnSpc>
                <a:spcPct val="150000"/>
              </a:lnSpc>
              <a:spcBef>
                <a:spcPts val="0"/>
              </a:spcBef>
            </a:pPr>
            <a:r>
              <a:rPr lang="it-IT" altLang="it-IT" sz="3200" dirty="0">
                <a:latin typeface="Arial" panose="020B0604020202020204" pitchFamily="34" charset="0"/>
                <a:cs typeface="Arial" panose="020B0604020202020204" pitchFamily="34" charset="0"/>
              </a:rPr>
              <a:t>realizzati dal prof. </a:t>
            </a:r>
            <a:r>
              <a:rPr lang="it-IT" altLang="it-IT" sz="3200" b="1" dirty="0">
                <a:latin typeface="Arial" panose="020B0604020202020204" pitchFamily="34" charset="0"/>
                <a:cs typeface="Arial" panose="020B0604020202020204" pitchFamily="34" charset="0"/>
              </a:rPr>
              <a:t>Claudio Gobbetti</a:t>
            </a:r>
          </a:p>
          <a:p>
            <a:pPr eaLnBrk="1" hangingPunct="1"/>
            <a:endParaRPr lang="it-IT" altLang="it-IT" sz="1600" dirty="0"/>
          </a:p>
        </p:txBody>
      </p:sp>
      <p:sp>
        <p:nvSpPr>
          <p:cNvPr id="3076" name="Rettangolo 1"/>
          <p:cNvSpPr>
            <a:spLocks noChangeArrowheads="1"/>
          </p:cNvSpPr>
          <p:nvPr/>
        </p:nvSpPr>
        <p:spPr bwMode="auto">
          <a:xfrm>
            <a:off x="263525" y="6381750"/>
            <a:ext cx="2903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1800" dirty="0">
                <a:latin typeface="Arial" panose="020B0604020202020204" pitchFamily="34" charset="0"/>
              </a:rPr>
              <a:t>Aggiornato al  </a:t>
            </a:r>
            <a:r>
              <a:rPr lang="it-IT" altLang="it-IT" sz="1800" b="1" dirty="0" smtClean="0">
                <a:latin typeface="Arial" panose="020B0604020202020204" pitchFamily="34" charset="0"/>
              </a:rPr>
              <a:t>15 </a:t>
            </a:r>
            <a:r>
              <a:rPr lang="it-IT" altLang="it-IT" sz="1800" b="1" dirty="0" err="1">
                <a:latin typeface="Arial" panose="020B0604020202020204" pitchFamily="34" charset="0"/>
              </a:rPr>
              <a:t>dic</a:t>
            </a:r>
            <a:r>
              <a:rPr lang="it-IT" altLang="it-IT" sz="1800" b="1" dirty="0">
                <a:latin typeface="Arial" panose="020B0604020202020204" pitchFamily="34" charset="0"/>
              </a:rPr>
              <a:t>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Stampati"/>
          <p:cNvSpPr>
            <a:spLocks noGrp="1" noChangeArrowheads="1"/>
          </p:cNvSpPr>
          <p:nvPr>
            <p:ph idx="1"/>
          </p:nvPr>
        </p:nvSpPr>
        <p:spPr>
          <a:xfrm>
            <a:off x="371475" y="261144"/>
            <a:ext cx="11449050" cy="6335713"/>
          </a:xfrm>
          <a:solidFill>
            <a:schemeClr val="accent4">
              <a:lumMod val="20000"/>
              <a:lumOff val="80000"/>
            </a:schemeClr>
          </a:solidFill>
          <a:ln>
            <a:solidFill>
              <a:schemeClr val="tx1"/>
            </a:solidFill>
          </a:ln>
        </p:spPr>
        <p:txBody>
          <a:bodyPr rtlCol="0">
            <a:normAutofit/>
          </a:bodyPr>
          <a:lstStyle/>
          <a:p>
            <a:pPr marL="0" indent="0" algn="ctr" eaLnBrk="1" fontAlgn="auto" hangingPunct="1">
              <a:spcAft>
                <a:spcPts val="0"/>
              </a:spcAft>
              <a:buFont typeface="Arial" panose="020B0604020202020204" pitchFamily="34" charset="0"/>
              <a:buNone/>
              <a:defRPr/>
            </a:pPr>
            <a:endParaRPr lang="it-IT" altLang="it-IT" sz="1400" b="1" dirty="0">
              <a:latin typeface="Arial" panose="020B0604020202020204" pitchFamily="34" charset="0"/>
              <a:cs typeface="Arial" panose="020B0604020202020204" pitchFamily="34" charset="0"/>
            </a:endParaRPr>
          </a:p>
          <a:p>
            <a:pPr marL="0" indent="0" algn="ctr" eaLnBrk="1" fontAlgn="auto" hangingPunct="1">
              <a:spcAft>
                <a:spcPts val="0"/>
              </a:spcAft>
              <a:buFont typeface="Arial" panose="020B0604020202020204" pitchFamily="34" charset="0"/>
              <a:buNone/>
              <a:defRPr/>
            </a:pPr>
            <a:r>
              <a:rPr lang="it-IT" altLang="it-IT" sz="4000" b="1" dirty="0">
                <a:latin typeface="Arial" panose="020B0604020202020204" pitchFamily="34" charset="0"/>
                <a:cs typeface="Arial" panose="020B0604020202020204" pitchFamily="34" charset="0"/>
              </a:rPr>
              <a:t>La bioetica non è la religione…</a:t>
            </a:r>
          </a:p>
          <a:p>
            <a:pPr marL="0" indent="0" algn="ctr" eaLnBrk="1" fontAlgn="auto" hangingPunct="1">
              <a:spcAft>
                <a:spcPts val="0"/>
              </a:spcAft>
              <a:buFont typeface="Arial" panose="020B0604020202020204" pitchFamily="34" charset="0"/>
              <a:buNone/>
              <a:defRPr/>
            </a:pPr>
            <a:endParaRPr lang="it-IT" altLang="it-IT" sz="2400" dirty="0">
              <a:latin typeface="Arial" panose="020B0604020202020204" pitchFamily="34" charset="0"/>
              <a:cs typeface="Arial" panose="020B0604020202020204" pitchFamily="34" charset="0"/>
            </a:endParaRPr>
          </a:p>
          <a:p>
            <a:pPr marL="0" indent="0" algn="ctr" eaLnBrk="1" fontAlgn="auto" hangingPunct="1">
              <a:lnSpc>
                <a:spcPct val="160000"/>
              </a:lnSpc>
              <a:spcAft>
                <a:spcPts val="0"/>
              </a:spcAft>
              <a:buFont typeface="Arial" panose="020B0604020202020204" pitchFamily="34" charset="0"/>
              <a:buNone/>
              <a:defRPr/>
            </a:pPr>
            <a:r>
              <a:rPr lang="it-IT" altLang="it-IT" sz="2400" dirty="0">
                <a:latin typeface="Arial" panose="020B0604020202020204" pitchFamily="34" charset="0"/>
                <a:cs typeface="Arial" panose="020B0604020202020204" pitchFamily="34" charset="0"/>
              </a:rPr>
              <a:t>È quella disciplina che si pone il problema </a:t>
            </a:r>
          </a:p>
          <a:p>
            <a:pPr marL="0" indent="0" algn="ctr" eaLnBrk="1" fontAlgn="auto" hangingPunct="1">
              <a:lnSpc>
                <a:spcPct val="160000"/>
              </a:lnSpc>
              <a:spcAft>
                <a:spcPts val="0"/>
              </a:spcAft>
              <a:buFont typeface="Arial" panose="020B0604020202020204" pitchFamily="34" charset="0"/>
              <a:buNone/>
              <a:defRPr/>
            </a:pPr>
            <a:r>
              <a:rPr lang="it-IT" altLang="it-IT" sz="2400" dirty="0">
                <a:latin typeface="Arial" panose="020B0604020202020204" pitchFamily="34" charset="0"/>
                <a:cs typeface="Arial" panose="020B0604020202020204" pitchFamily="34" charset="0"/>
              </a:rPr>
              <a:t>di come ci si deve comportare </a:t>
            </a:r>
          </a:p>
          <a:p>
            <a:pPr marL="0" indent="0" algn="ctr" eaLnBrk="1" fontAlgn="auto" hangingPunct="1">
              <a:lnSpc>
                <a:spcPct val="160000"/>
              </a:lnSpc>
              <a:spcAft>
                <a:spcPts val="0"/>
              </a:spcAft>
              <a:buFont typeface="Arial" panose="020B0604020202020204" pitchFamily="34" charset="0"/>
              <a:buNone/>
              <a:defRPr/>
            </a:pPr>
            <a:r>
              <a:rPr lang="it-IT" altLang="it-IT" sz="2400" dirty="0">
                <a:latin typeface="Arial" panose="020B0604020202020204" pitchFamily="34" charset="0"/>
                <a:cs typeface="Arial" panose="020B0604020202020204" pitchFamily="34" charset="0"/>
              </a:rPr>
              <a:t>quando poniamo come </a:t>
            </a:r>
            <a:r>
              <a:rPr lang="it-IT" altLang="it-IT" sz="2400" b="1" dirty="0">
                <a:latin typeface="Arial" panose="020B0604020202020204" pitchFamily="34" charset="0"/>
                <a:cs typeface="Arial" panose="020B0604020202020204" pitchFamily="34" charset="0"/>
              </a:rPr>
              <a:t>valore assoluto </a:t>
            </a:r>
          </a:p>
          <a:p>
            <a:pPr marL="0" indent="0" algn="ctr" eaLnBrk="1" fontAlgn="auto" hangingPunct="1">
              <a:lnSpc>
                <a:spcPct val="160000"/>
              </a:lnSpc>
              <a:spcAft>
                <a:spcPts val="0"/>
              </a:spcAft>
              <a:buFont typeface="Arial" panose="020B0604020202020204" pitchFamily="34" charset="0"/>
              <a:buNone/>
              <a:defRPr/>
            </a:pPr>
            <a:r>
              <a:rPr lang="it-IT" altLang="it-IT" sz="2400" dirty="0">
                <a:latin typeface="Arial" panose="020B0604020202020204" pitchFamily="34" charset="0"/>
                <a:cs typeface="Arial" panose="020B0604020202020204" pitchFamily="34" charset="0"/>
              </a:rPr>
              <a:t>quindi non negoziabile dalle leggi o dalle varie culture e religioni </a:t>
            </a:r>
          </a:p>
          <a:p>
            <a:pPr marL="0" indent="0" algn="ctr" eaLnBrk="1" fontAlgn="auto" hangingPunct="1">
              <a:lnSpc>
                <a:spcPct val="160000"/>
              </a:lnSpc>
              <a:spcAft>
                <a:spcPts val="0"/>
              </a:spcAft>
              <a:buFont typeface="Arial" panose="020B0604020202020204" pitchFamily="34" charset="0"/>
              <a:buNone/>
              <a:defRPr/>
            </a:pPr>
            <a:r>
              <a:rPr lang="it-IT" altLang="it-IT" sz="3200" b="1" dirty="0">
                <a:latin typeface="Arial" panose="020B0604020202020204" pitchFamily="34" charset="0"/>
                <a:cs typeface="Arial" panose="020B0604020202020204" pitchFamily="34" charset="0"/>
              </a:rPr>
              <a:t>la VITA UMANA </a:t>
            </a:r>
            <a:r>
              <a:rPr lang="it-IT" altLang="it-IT" sz="3200" dirty="0">
                <a:latin typeface="Arial" panose="020B0604020202020204" pitchFamily="34" charset="0"/>
                <a:cs typeface="Arial" panose="020B0604020202020204" pitchFamily="34" charset="0"/>
              </a:rPr>
              <a:t> </a:t>
            </a:r>
          </a:p>
          <a:p>
            <a:pPr marL="0" indent="0" algn="ctr" eaLnBrk="1" fontAlgn="auto" hangingPunct="1">
              <a:lnSpc>
                <a:spcPct val="160000"/>
              </a:lnSpc>
              <a:spcAft>
                <a:spcPts val="0"/>
              </a:spcAft>
              <a:buFont typeface="Arial" panose="020B0604020202020204" pitchFamily="34" charset="0"/>
              <a:buNone/>
              <a:defRPr/>
            </a:pPr>
            <a:r>
              <a:rPr lang="it-IT" altLang="it-IT" sz="2400" dirty="0">
                <a:latin typeface="Arial" panose="020B0604020202020204" pitchFamily="34" charset="0"/>
                <a:cs typeface="Arial" panose="020B0604020202020204" pitchFamily="34" charset="0"/>
              </a:rPr>
              <a:t>e sostiene che non esistono vite umane più importanti o meno importanti</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descr="Stampati"/>
          <p:cNvSpPr>
            <a:spLocks noGrp="1" noChangeArrowheads="1"/>
          </p:cNvSpPr>
          <p:nvPr>
            <p:ph idx="1"/>
          </p:nvPr>
        </p:nvSpPr>
        <p:spPr>
          <a:xfrm>
            <a:off x="263352" y="476672"/>
            <a:ext cx="11449050" cy="6192688"/>
          </a:xfrm>
          <a:solidFill>
            <a:schemeClr val="accent4">
              <a:lumMod val="20000"/>
              <a:lumOff val="80000"/>
            </a:schemeClr>
          </a:solidFill>
          <a:ln>
            <a:solidFill>
              <a:schemeClr val="tx1"/>
            </a:solidFill>
          </a:ln>
        </p:spPr>
        <p:txBody>
          <a:bodyPr rtlCol="0">
            <a:noAutofit/>
          </a:bodyPr>
          <a:lstStyle/>
          <a:p>
            <a:pPr eaLnBrk="1" fontAlgn="auto" hangingPunct="1">
              <a:lnSpc>
                <a:spcPct val="120000"/>
              </a:lnSpc>
              <a:spcAft>
                <a:spcPts val="0"/>
              </a:spcAft>
              <a:buFontTx/>
              <a:buNone/>
              <a:defRPr/>
            </a:pPr>
            <a:r>
              <a:rPr lang="it-IT" altLang="it-IT" sz="1400" dirty="0">
                <a:latin typeface="Arial" panose="020B0604020202020204" pitchFamily="34" charset="0"/>
                <a:cs typeface="Arial" panose="020B0604020202020204" pitchFamily="34" charset="0"/>
              </a:rPr>
              <a:t>Distinguiamo alcune diverse forme di eutanasia</a:t>
            </a:r>
            <a:r>
              <a:rPr lang="it-IT" altLang="it-IT" sz="1400" dirty="0">
                <a:latin typeface="Arial" panose="020B0604020202020204" pitchFamily="34" charset="0"/>
                <a:cs typeface="Arial" panose="020B0604020202020204" pitchFamily="34" charset="0"/>
                <a:hlinkClick r:id="" action="ppaction://noaction"/>
              </a:rPr>
              <a:t>[1]</a:t>
            </a:r>
            <a:r>
              <a:rPr lang="it-IT" altLang="it-IT" sz="1400" dirty="0">
                <a:latin typeface="Arial" panose="020B0604020202020204" pitchFamily="34" charset="0"/>
                <a:cs typeface="Arial" panose="020B0604020202020204" pitchFamily="34" charset="0"/>
              </a:rPr>
              <a:t>.</a:t>
            </a:r>
            <a:endParaRPr lang="it-IT" altLang="it-IT" sz="1400" i="1" u="sng" dirty="0">
              <a:latin typeface="Arial" panose="020B0604020202020204" pitchFamily="34" charset="0"/>
              <a:cs typeface="Arial" panose="020B0604020202020204" pitchFamily="34" charset="0"/>
            </a:endParaRPr>
          </a:p>
          <a:p>
            <a:pPr eaLnBrk="1" fontAlgn="auto" hangingPunct="1">
              <a:lnSpc>
                <a:spcPct val="120000"/>
              </a:lnSpc>
              <a:spcAft>
                <a:spcPts val="0"/>
              </a:spcAft>
              <a:buFontTx/>
              <a:buNone/>
              <a:defRPr/>
            </a:pPr>
            <a:r>
              <a:rPr lang="it-IT" altLang="it-IT" sz="1400" b="1" i="1" u="sng" dirty="0">
                <a:latin typeface="Arial" panose="020B0604020202020204" pitchFamily="34" charset="0"/>
                <a:cs typeface="Arial" panose="020B0604020202020204" pitchFamily="34" charset="0"/>
              </a:rPr>
              <a:t>Eutanasia indiretta</a:t>
            </a:r>
            <a:r>
              <a:rPr lang="it-IT" altLang="it-IT" sz="1400" dirty="0">
                <a:latin typeface="Arial" panose="020B0604020202020204" pitchFamily="34" charset="0"/>
                <a:cs typeface="Arial" panose="020B0604020202020204" pitchFamily="34" charset="0"/>
              </a:rPr>
              <a:t> è l’intervento non voluto: ad esempio la somministrazione eccessiva di farmaci per alleviare la sofferenza, che anticipano una morte non voluta.</a:t>
            </a:r>
            <a:endParaRPr lang="it-IT" altLang="it-IT" sz="1400" i="1" u="sng" dirty="0">
              <a:latin typeface="Arial" panose="020B0604020202020204" pitchFamily="34" charset="0"/>
              <a:cs typeface="Arial" panose="020B0604020202020204" pitchFamily="34" charset="0"/>
            </a:endParaRPr>
          </a:p>
          <a:p>
            <a:pPr eaLnBrk="1" fontAlgn="auto" hangingPunct="1">
              <a:lnSpc>
                <a:spcPct val="120000"/>
              </a:lnSpc>
              <a:spcAft>
                <a:spcPts val="0"/>
              </a:spcAft>
              <a:buFontTx/>
              <a:buNone/>
              <a:defRPr/>
            </a:pPr>
            <a:r>
              <a:rPr lang="it-IT" altLang="it-IT" sz="1400" b="1" i="1" u="sng" dirty="0">
                <a:latin typeface="Arial" panose="020B0604020202020204" pitchFamily="34" charset="0"/>
                <a:cs typeface="Arial" panose="020B0604020202020204" pitchFamily="34" charset="0"/>
              </a:rPr>
              <a:t>Eutanasia diretta</a:t>
            </a:r>
            <a:r>
              <a:rPr lang="it-IT" altLang="it-IT" sz="1400" dirty="0">
                <a:latin typeface="Arial" panose="020B0604020202020204" pitchFamily="34" charset="0"/>
                <a:cs typeface="Arial" panose="020B0604020202020204" pitchFamily="34" charset="0"/>
              </a:rPr>
              <a:t> è l’intervento voluto che potrebbe equivalere all’uccisione o, quando è il paziente a richiederla, al suicidio. Che fare? </a:t>
            </a:r>
          </a:p>
          <a:p>
            <a:pPr eaLnBrk="1" fontAlgn="auto" hangingPunct="1">
              <a:lnSpc>
                <a:spcPct val="120000"/>
              </a:lnSpc>
              <a:spcAft>
                <a:spcPts val="0"/>
              </a:spcAft>
              <a:buFontTx/>
              <a:buNone/>
              <a:defRPr/>
            </a:pPr>
            <a:r>
              <a:rPr lang="it-IT" altLang="it-IT" sz="1400" dirty="0">
                <a:latin typeface="Arial" panose="020B0604020202020204" pitchFamily="34" charset="0"/>
                <a:cs typeface="Arial" panose="020B0604020202020204" pitchFamily="34" charset="0"/>
              </a:rPr>
              <a:t>Essa può essere:</a:t>
            </a:r>
            <a:endParaRPr lang="it-IT" altLang="it-IT" sz="1400" i="1" dirty="0">
              <a:latin typeface="Arial" panose="020B0604020202020204" pitchFamily="34" charset="0"/>
              <a:cs typeface="Arial" panose="020B0604020202020204" pitchFamily="34" charset="0"/>
            </a:endParaRPr>
          </a:p>
          <a:p>
            <a:pPr lvl="1" eaLnBrk="1" fontAlgn="auto" hangingPunct="1">
              <a:lnSpc>
                <a:spcPct val="120000"/>
              </a:lnSpc>
              <a:spcAft>
                <a:spcPts val="0"/>
              </a:spcAft>
              <a:defRPr/>
            </a:pPr>
            <a:r>
              <a:rPr lang="it-IT" altLang="it-IT" sz="1600" i="1" dirty="0">
                <a:latin typeface="Arial" panose="020B0604020202020204" pitchFamily="34" charset="0"/>
                <a:cs typeface="Arial" panose="020B0604020202020204" pitchFamily="34" charset="0"/>
              </a:rPr>
              <a:t>attiva</a:t>
            </a:r>
            <a:r>
              <a:rPr lang="it-IT" altLang="it-IT" sz="1600" dirty="0">
                <a:latin typeface="Arial" panose="020B0604020202020204" pitchFamily="34" charset="0"/>
                <a:cs typeface="Arial" panose="020B0604020202020204" pitchFamily="34" charset="0"/>
              </a:rPr>
              <a:t> quando si ottiene la morte con l'iniezione di un farmaco velenoso;</a:t>
            </a:r>
            <a:endParaRPr lang="it-IT" altLang="it-IT" sz="1600" i="1" dirty="0">
              <a:latin typeface="Arial" panose="020B0604020202020204" pitchFamily="34" charset="0"/>
              <a:cs typeface="Arial" panose="020B0604020202020204" pitchFamily="34" charset="0"/>
            </a:endParaRPr>
          </a:p>
          <a:p>
            <a:pPr lvl="1" eaLnBrk="1" fontAlgn="auto" hangingPunct="1">
              <a:lnSpc>
                <a:spcPct val="120000"/>
              </a:lnSpc>
              <a:spcAft>
                <a:spcPts val="0"/>
              </a:spcAft>
              <a:defRPr/>
            </a:pPr>
            <a:r>
              <a:rPr lang="it-IT" altLang="it-IT" sz="1600" i="1" dirty="0">
                <a:latin typeface="Arial" panose="020B0604020202020204" pitchFamily="34" charset="0"/>
                <a:cs typeface="Arial" panose="020B0604020202020204" pitchFamily="34" charset="0"/>
              </a:rPr>
              <a:t>passiva</a:t>
            </a:r>
            <a:r>
              <a:rPr lang="it-IT" altLang="it-IT" sz="1600" dirty="0">
                <a:latin typeface="Arial" panose="020B0604020202020204" pitchFamily="34" charset="0"/>
                <a:cs typeface="Arial" panose="020B0604020202020204" pitchFamily="34" charset="0"/>
              </a:rPr>
              <a:t> quando si fa morire </a:t>
            </a:r>
            <a:r>
              <a:rPr lang="it-IT" altLang="it-IT" sz="1600" u="sng" dirty="0">
                <a:latin typeface="Arial" panose="020B0604020202020204" pitchFamily="34" charset="0"/>
                <a:cs typeface="Arial" panose="020B0604020202020204" pitchFamily="34" charset="0"/>
              </a:rPr>
              <a:t>volutamente</a:t>
            </a:r>
            <a:r>
              <a:rPr lang="it-IT" altLang="it-IT" sz="1600" dirty="0">
                <a:latin typeface="Arial" panose="020B0604020202020204" pitchFamily="34" charset="0"/>
                <a:cs typeface="Arial" panose="020B0604020202020204" pitchFamily="34" charset="0"/>
              </a:rPr>
              <a:t> l'ammalato facendo cessare le cure ordinarie.</a:t>
            </a:r>
          </a:p>
          <a:p>
            <a:pPr eaLnBrk="1" fontAlgn="auto" hangingPunct="1">
              <a:lnSpc>
                <a:spcPct val="120000"/>
              </a:lnSpc>
              <a:spcAft>
                <a:spcPts val="0"/>
              </a:spcAft>
              <a:buFontTx/>
              <a:buNone/>
              <a:defRPr/>
            </a:pPr>
            <a:r>
              <a:rPr lang="it-IT" altLang="it-IT" sz="1400" dirty="0">
                <a:latin typeface="Arial" panose="020B0604020202020204" pitchFamily="34" charset="0"/>
                <a:cs typeface="Arial" panose="020B0604020202020204" pitchFamily="34" charset="0"/>
              </a:rPr>
              <a:t>Il problema è distinguere quando una cura medica può essere considerata ordinaria o straordinaria. Il delicato, a volte drammatico compito spetta solo al medico di competenza. Egli deve cercare di far vivere il più a lungo possibile le persone gravemente ammalate, ma attenzione, in maniera umana, senza farle soffrire inutilmente.</a:t>
            </a:r>
          </a:p>
          <a:p>
            <a:pPr eaLnBrk="1" fontAlgn="auto" hangingPunct="1">
              <a:lnSpc>
                <a:spcPct val="120000"/>
              </a:lnSpc>
              <a:spcAft>
                <a:spcPts val="0"/>
              </a:spcAft>
              <a:buFontTx/>
              <a:buNone/>
              <a:defRPr/>
            </a:pPr>
            <a:r>
              <a:rPr lang="it-IT" altLang="it-IT" sz="1400" dirty="0">
                <a:latin typeface="Arial" panose="020B0604020202020204" pitchFamily="34" charset="0"/>
                <a:cs typeface="Arial" panose="020B0604020202020204" pitchFamily="34" charset="0"/>
              </a:rPr>
              <a:t>Spetta al medico stabilire quando le cure intensive e di rianimazione siano utili o dannose. Il paziente ha il diritto di essere lasciato morire in pace. La sofferenza deve essere resa sopportabile. E’ giusto il comportamento medico teso a mantenere in vita a ogni costo organismi umani che hanno perso le funzioni sensitive e razionali, conservando solo quelle vegetative (accanimento terapeutico)? </a:t>
            </a:r>
          </a:p>
          <a:p>
            <a:pPr eaLnBrk="1" fontAlgn="auto" hangingPunct="1">
              <a:lnSpc>
                <a:spcPct val="120000"/>
              </a:lnSpc>
              <a:spcAft>
                <a:spcPts val="0"/>
              </a:spcAft>
              <a:buFontTx/>
              <a:buNone/>
              <a:defRPr/>
            </a:pPr>
            <a:r>
              <a:rPr lang="it-IT" altLang="it-IT" sz="1400" dirty="0">
                <a:latin typeface="Arial" panose="020B0604020202020204" pitchFamily="34" charset="0"/>
                <a:cs typeface="Arial" panose="020B0604020202020204" pitchFamily="34" charset="0"/>
              </a:rPr>
              <a:t>Quando arriva il momento in cui non si rispettano i diritti di un ammalato grave? </a:t>
            </a:r>
          </a:p>
          <a:p>
            <a:pPr eaLnBrk="1" fontAlgn="auto" hangingPunct="1">
              <a:lnSpc>
                <a:spcPct val="120000"/>
              </a:lnSpc>
              <a:spcAft>
                <a:spcPts val="0"/>
              </a:spcAft>
              <a:buFontTx/>
              <a:buNone/>
              <a:defRPr/>
            </a:pPr>
            <a:r>
              <a:rPr lang="it-IT" altLang="it-IT" sz="1400" dirty="0">
                <a:latin typeface="Arial" panose="020B0604020202020204" pitchFamily="34" charset="0"/>
                <a:cs typeface="Arial" panose="020B0604020202020204" pitchFamily="34" charset="0"/>
              </a:rPr>
              <a:t>Non è da considerare eutanasia il ricorso ad analgesici (antidolorifici) per diminuire il dolore, anche se tali farmaci possono anticipare la morte. A rendere umana la morte concorrono però anche la solidarietà e l'accoglienza benevola dell'ammalato. </a:t>
            </a:r>
          </a:p>
          <a:p>
            <a:pPr eaLnBrk="1" fontAlgn="auto" hangingPunct="1">
              <a:lnSpc>
                <a:spcPct val="120000"/>
              </a:lnSpc>
              <a:spcAft>
                <a:spcPts val="0"/>
              </a:spcAft>
              <a:buFontTx/>
              <a:buNone/>
              <a:defRPr/>
            </a:pPr>
            <a:r>
              <a:rPr lang="it-IT" altLang="it-IT" sz="1400" dirty="0">
                <a:latin typeface="Arial" panose="020B0604020202020204" pitchFamily="34" charset="0"/>
                <a:cs typeface="Arial" panose="020B0604020202020204" pitchFamily="34" charset="0"/>
              </a:rPr>
              <a:t>I signori medici sono sempre preparati, sul piano psicologico, a dialogare con malati gravi che si devono preparare ad accettare la morte? Il dibattito è aperto.</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7FAFD"/>
            </a:gs>
            <a:gs pos="100000">
              <a:srgbClr val="FF0000"/>
            </a:gs>
            <a:gs pos="36000">
              <a:srgbClr val="F29C9C"/>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287080" y="365125"/>
            <a:ext cx="5617840" cy="1325563"/>
          </a:xfrm>
        </p:spPr>
        <p:txBody>
          <a:bodyPr/>
          <a:lstStyle/>
          <a:p>
            <a:pPr algn="ctr"/>
            <a:r>
              <a:rPr lang="it-IT" b="1" dirty="0">
                <a:latin typeface="Arial" panose="020B0604020202020204" pitchFamily="34" charset="0"/>
                <a:cs typeface="Arial" panose="020B0604020202020204" pitchFamily="34" charset="0"/>
              </a:rPr>
              <a:t>La PENA di Morte?</a:t>
            </a:r>
          </a:p>
        </p:txBody>
      </p:sp>
      <p:sp>
        <p:nvSpPr>
          <p:cNvPr id="3" name="Segnaposto contenuto 2"/>
          <p:cNvSpPr>
            <a:spLocks noGrp="1"/>
          </p:cNvSpPr>
          <p:nvPr>
            <p:ph idx="1"/>
          </p:nvPr>
        </p:nvSpPr>
        <p:spPr>
          <a:xfrm>
            <a:off x="374297" y="1825625"/>
            <a:ext cx="11443406" cy="4351338"/>
          </a:xfrm>
          <a:solidFill>
            <a:schemeClr val="accent4">
              <a:lumMod val="20000"/>
              <a:lumOff val="80000"/>
            </a:schemeClr>
          </a:solidFill>
        </p:spPr>
        <p:txBody>
          <a:bodyPr/>
          <a:lstStyle/>
          <a:p>
            <a:pPr marL="0" indent="0">
              <a:lnSpc>
                <a:spcPct val="150000"/>
              </a:lnSpc>
              <a:buNone/>
            </a:pPr>
            <a:r>
              <a:rPr lang="it-IT" dirty="0">
                <a:latin typeface="Arial" panose="020B0604020202020204" pitchFamily="34" charset="0"/>
                <a:cs typeface="Arial" panose="020B0604020202020204" pitchFamily="34" charset="0"/>
              </a:rPr>
              <a:t>- Chi ritiene che la pena di morte sia veramente la soluzione di ogni problema?   Sia realmente la estinzione delle criminalità?</a:t>
            </a:r>
          </a:p>
          <a:p>
            <a:pPr>
              <a:lnSpc>
                <a:spcPct val="150000"/>
              </a:lnSpc>
            </a:pPr>
            <a:endParaRPr lang="it-IT" dirty="0">
              <a:latin typeface="Arial" panose="020B0604020202020204" pitchFamily="34" charset="0"/>
              <a:cs typeface="Arial" panose="020B0604020202020204" pitchFamily="34" charset="0"/>
            </a:endParaRPr>
          </a:p>
          <a:p>
            <a:pPr marL="0" indent="0">
              <a:lnSpc>
                <a:spcPct val="150000"/>
              </a:lnSpc>
              <a:buNone/>
            </a:pPr>
            <a:r>
              <a:rPr lang="it-IT" dirty="0">
                <a:latin typeface="Arial" panose="020B0604020202020204" pitchFamily="34" charset="0"/>
                <a:cs typeface="Arial" panose="020B0604020202020204" pitchFamily="34" charset="0"/>
              </a:rPr>
              <a:t>- La pena (</a:t>
            </a:r>
            <a:r>
              <a:rPr lang="it-IT" b="1" dirty="0">
                <a:latin typeface="Arial" panose="020B0604020202020204" pitchFamily="34" charset="0"/>
                <a:cs typeface="Arial" panose="020B0604020202020204" pitchFamily="34" charset="0"/>
              </a:rPr>
              <a:t>punizione</a:t>
            </a:r>
            <a:r>
              <a:rPr lang="it-IT" dirty="0">
                <a:latin typeface="Arial" panose="020B0604020202020204" pitchFamily="34" charset="0"/>
                <a:cs typeface="Arial" panose="020B0604020202020204" pitchFamily="34" charset="0"/>
              </a:rPr>
              <a:t>, riscatto, ecc.) deve essere solo punitiva o anche per aiutare le persone a ritrovare, a poco a poco, la loro felicità di vivere, la loro dignità, la consapevolezza di quello che hanno fatto?</a:t>
            </a:r>
          </a:p>
        </p:txBody>
      </p:sp>
    </p:spTree>
    <p:extLst>
      <p:ext uri="{BB962C8B-B14F-4D97-AF65-F5344CB8AC3E}">
        <p14:creationId xmlns:p14="http://schemas.microsoft.com/office/powerpoint/2010/main" val="315099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31096" y="365125"/>
            <a:ext cx="5329808" cy="1325563"/>
          </a:xfrm>
        </p:spPr>
        <p:txBody>
          <a:bodyPr/>
          <a:lstStyle/>
          <a:p>
            <a:r>
              <a:rPr lang="it-IT" b="1" dirty="0">
                <a:latin typeface="Arial" panose="020B0604020202020204" pitchFamily="34" charset="0"/>
                <a:cs typeface="Arial" panose="020B0604020202020204" pitchFamily="34" charset="0"/>
              </a:rPr>
              <a:t>Il Capro espiatorio</a:t>
            </a:r>
          </a:p>
        </p:txBody>
      </p:sp>
      <p:sp>
        <p:nvSpPr>
          <p:cNvPr id="3" name="Segnaposto contenuto 2"/>
          <p:cNvSpPr>
            <a:spLocks noGrp="1"/>
          </p:cNvSpPr>
          <p:nvPr>
            <p:ph idx="1"/>
          </p:nvPr>
        </p:nvSpPr>
        <p:spPr>
          <a:xfrm>
            <a:off x="425066" y="1825625"/>
            <a:ext cx="11341868" cy="4351338"/>
          </a:xfrm>
          <a:solidFill>
            <a:schemeClr val="accent4">
              <a:lumMod val="20000"/>
              <a:lumOff val="80000"/>
            </a:schemeClr>
          </a:solidFill>
        </p:spPr>
        <p:txBody>
          <a:bodyPr/>
          <a:lstStyle/>
          <a:p>
            <a:pPr>
              <a:lnSpc>
                <a:spcPct val="150000"/>
              </a:lnSpc>
            </a:pPr>
            <a:r>
              <a:rPr lang="it-IT" sz="2600" dirty="0">
                <a:latin typeface="Arial" panose="020B0604020202020204" pitchFamily="34" charset="0"/>
                <a:cs typeface="Arial" panose="020B0604020202020204" pitchFamily="34" charset="0"/>
              </a:rPr>
              <a:t>Nella bibbia Il </a:t>
            </a:r>
            <a:r>
              <a:rPr lang="it-IT" sz="2600" b="1" dirty="0">
                <a:latin typeface="Arial" panose="020B0604020202020204" pitchFamily="34" charset="0"/>
                <a:cs typeface="Arial" panose="020B0604020202020204" pitchFamily="34" charset="0"/>
              </a:rPr>
              <a:t>capro espiatorio</a:t>
            </a:r>
            <a:r>
              <a:rPr lang="it-IT" sz="2600" dirty="0">
                <a:latin typeface="Arial" panose="020B0604020202020204" pitchFamily="34" charset="0"/>
                <a:cs typeface="Arial" panose="020B0604020202020204" pitchFamily="34" charset="0"/>
              </a:rPr>
              <a:t> era un capro utilizzato durante i riti sacrificali nel Tempio di Gerusalemme per chiedere il perdono dei propri peccati. </a:t>
            </a:r>
          </a:p>
          <a:p>
            <a:pPr>
              <a:lnSpc>
                <a:spcPct val="150000"/>
              </a:lnSpc>
            </a:pPr>
            <a:r>
              <a:rPr lang="it-IT" sz="2600" dirty="0">
                <a:latin typeface="Arial" panose="020B0604020202020204" pitchFamily="34" charset="0"/>
                <a:cs typeface="Arial" panose="020B0604020202020204" pitchFamily="34" charset="0"/>
              </a:rPr>
              <a:t>Il nome deriva dal rito ebraico compiuto nel giorno dell'espiazione (Kippur), quando il Sommo Sacerdote caricava tutti i peccati del popolo su un capro e poi lo mandava via nel deserto.</a:t>
            </a:r>
            <a:r>
              <a:rPr lang="it-IT" dirty="0">
                <a:latin typeface="Arial" panose="020B0604020202020204" pitchFamily="34" charset="0"/>
                <a:cs typeface="Arial" panose="020B0604020202020204" pitchFamily="34" charset="0"/>
              </a:rPr>
              <a:t> </a:t>
            </a:r>
            <a:r>
              <a:rPr lang="it-IT" sz="1600" dirty="0">
                <a:latin typeface="Arial" panose="020B0604020202020204" pitchFamily="34" charset="0"/>
                <a:cs typeface="Arial" panose="020B0604020202020204" pitchFamily="34" charset="0"/>
              </a:rPr>
              <a:t>(</a:t>
            </a:r>
            <a:r>
              <a:rPr lang="it-IT" sz="1600" dirty="0" err="1">
                <a:latin typeface="Arial" panose="020B0604020202020204" pitchFamily="34" charset="0"/>
                <a:cs typeface="Arial" panose="020B0604020202020204" pitchFamily="34" charset="0"/>
              </a:rPr>
              <a:t>Lev</a:t>
            </a:r>
            <a:r>
              <a:rPr lang="it-IT" sz="1600" dirty="0">
                <a:latin typeface="Arial" panose="020B0604020202020204" pitchFamily="34" charset="0"/>
                <a:cs typeface="Arial" panose="020B0604020202020204" pitchFamily="34" charset="0"/>
              </a:rPr>
              <a:t>. cap. 16). </a:t>
            </a:r>
          </a:p>
        </p:txBody>
      </p:sp>
    </p:spTree>
    <p:extLst>
      <p:ext uri="{BB962C8B-B14F-4D97-AF65-F5344CB8AC3E}">
        <p14:creationId xmlns:p14="http://schemas.microsoft.com/office/powerpoint/2010/main" val="182559861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31096" y="365125"/>
            <a:ext cx="5329808" cy="1325563"/>
          </a:xfrm>
        </p:spPr>
        <p:txBody>
          <a:bodyPr/>
          <a:lstStyle/>
          <a:p>
            <a:r>
              <a:rPr lang="it-IT" b="1" dirty="0">
                <a:latin typeface="Arial" panose="020B0604020202020204" pitchFamily="34" charset="0"/>
                <a:cs typeface="Arial" panose="020B0604020202020204" pitchFamily="34" charset="0"/>
              </a:rPr>
              <a:t>Il Capro espiatorio</a:t>
            </a:r>
          </a:p>
        </p:txBody>
      </p:sp>
      <p:sp>
        <p:nvSpPr>
          <p:cNvPr id="3" name="Segnaposto contenuto 2"/>
          <p:cNvSpPr>
            <a:spLocks noGrp="1"/>
          </p:cNvSpPr>
          <p:nvPr>
            <p:ph idx="1"/>
          </p:nvPr>
        </p:nvSpPr>
        <p:spPr>
          <a:xfrm>
            <a:off x="514772" y="1825625"/>
            <a:ext cx="11162456" cy="4351338"/>
          </a:xfrm>
          <a:solidFill>
            <a:schemeClr val="accent4">
              <a:lumMod val="20000"/>
              <a:lumOff val="80000"/>
            </a:schemeClr>
          </a:solidFill>
        </p:spPr>
        <p:txBody>
          <a:bodyPr/>
          <a:lstStyle/>
          <a:p>
            <a:pPr>
              <a:lnSpc>
                <a:spcPct val="150000"/>
              </a:lnSpc>
            </a:pPr>
            <a:r>
              <a:rPr lang="it-IT" sz="2600" dirty="0">
                <a:latin typeface="Arial" panose="020B0604020202020204" pitchFamily="34" charset="0"/>
                <a:cs typeface="Arial" panose="020B0604020202020204" pitchFamily="34" charset="0"/>
              </a:rPr>
              <a:t>Si usava allontanare una pecora, lasciandola morire nel deserto, perché era ritenuta colpevole delle malattie del gregge. </a:t>
            </a:r>
          </a:p>
          <a:p>
            <a:pPr>
              <a:lnSpc>
                <a:spcPct val="150000"/>
              </a:lnSpc>
            </a:pPr>
            <a:r>
              <a:rPr lang="it-IT" sz="2600" dirty="0">
                <a:latin typeface="Arial" panose="020B0604020202020204" pitchFamily="34" charset="0"/>
                <a:cs typeface="Arial" panose="020B0604020202020204" pitchFamily="34" charset="0"/>
              </a:rPr>
              <a:t>Veniva lasciata morire per </a:t>
            </a:r>
            <a:r>
              <a:rPr lang="it-IT" sz="2600" b="1" dirty="0">
                <a:latin typeface="Arial" panose="020B0604020202020204" pitchFamily="34" charset="0"/>
                <a:cs typeface="Arial" panose="020B0604020202020204" pitchFamily="34" charset="0"/>
              </a:rPr>
              <a:t>purificare</a:t>
            </a:r>
            <a:r>
              <a:rPr lang="it-IT" sz="2600" dirty="0">
                <a:latin typeface="Arial" panose="020B0604020202020204" pitchFamily="34" charset="0"/>
                <a:cs typeface="Arial" panose="020B0604020202020204" pitchFamily="34" charset="0"/>
              </a:rPr>
              <a:t> e </a:t>
            </a:r>
            <a:r>
              <a:rPr lang="it-IT" sz="2600" b="1" dirty="0">
                <a:latin typeface="Arial" panose="020B0604020202020204" pitchFamily="34" charset="0"/>
                <a:cs typeface="Arial" panose="020B0604020202020204" pitchFamily="34" charset="0"/>
              </a:rPr>
              <a:t>salvare</a:t>
            </a:r>
            <a:r>
              <a:rPr lang="it-IT" sz="2600" dirty="0">
                <a:latin typeface="Arial" panose="020B0604020202020204" pitchFamily="34" charset="0"/>
                <a:cs typeface="Arial" panose="020B0604020202020204" pitchFamily="34" charset="0"/>
              </a:rPr>
              <a:t> il gregge dalle malattie.</a:t>
            </a:r>
          </a:p>
          <a:p>
            <a:pPr marL="0" indent="0" algn="ctr">
              <a:lnSpc>
                <a:spcPct val="150000"/>
              </a:lnSpc>
              <a:buNone/>
            </a:pPr>
            <a:endParaRPr lang="it-IT" sz="800" dirty="0">
              <a:latin typeface="Arial" panose="020B0604020202020204" pitchFamily="34" charset="0"/>
              <a:cs typeface="Arial" panose="020B0604020202020204" pitchFamily="34" charset="0"/>
            </a:endParaRPr>
          </a:p>
          <a:p>
            <a:pPr marL="0" indent="0" algn="ctr">
              <a:lnSpc>
                <a:spcPct val="150000"/>
              </a:lnSpc>
              <a:buNone/>
            </a:pPr>
            <a:r>
              <a:rPr lang="it-IT" dirty="0">
                <a:latin typeface="Arial" panose="020B0604020202020204" pitchFamily="34" charset="0"/>
                <a:cs typeface="Arial" panose="020B0604020202020204" pitchFamily="34" charset="0"/>
              </a:rPr>
              <a:t>Anche </a:t>
            </a:r>
            <a:r>
              <a:rPr lang="it-IT" b="1" dirty="0">
                <a:latin typeface="Arial" panose="020B0604020202020204" pitchFamily="34" charset="0"/>
                <a:cs typeface="Arial" panose="020B0604020202020204" pitchFamily="34" charset="0"/>
              </a:rPr>
              <a:t>Gesù</a:t>
            </a:r>
            <a:r>
              <a:rPr lang="it-IT" dirty="0">
                <a:latin typeface="Arial" panose="020B0604020202020204" pitchFamily="34" charset="0"/>
                <a:cs typeface="Arial" panose="020B0604020202020204" pitchFamily="34" charset="0"/>
              </a:rPr>
              <a:t> viene considerato il capro espiatorio, l’</a:t>
            </a:r>
            <a:r>
              <a:rPr lang="it-IT" b="1" dirty="0">
                <a:latin typeface="Arial" panose="020B0604020202020204" pitchFamily="34" charset="0"/>
                <a:cs typeface="Arial" panose="020B0604020202020204" pitchFamily="34" charset="0"/>
              </a:rPr>
              <a:t>Agnello</a:t>
            </a:r>
            <a:r>
              <a:rPr lang="it-IT" dirty="0">
                <a:latin typeface="Arial" panose="020B0604020202020204" pitchFamily="34" charset="0"/>
                <a:cs typeface="Arial" panose="020B0604020202020204" pitchFamily="34" charset="0"/>
              </a:rPr>
              <a:t> immolato per salvare l’umanità.</a:t>
            </a:r>
          </a:p>
        </p:txBody>
      </p:sp>
    </p:spTree>
    <p:extLst>
      <p:ext uri="{BB962C8B-B14F-4D97-AF65-F5344CB8AC3E}">
        <p14:creationId xmlns:p14="http://schemas.microsoft.com/office/powerpoint/2010/main" val="62434451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31096" y="365125"/>
            <a:ext cx="5329808" cy="1325563"/>
          </a:xfrm>
        </p:spPr>
        <p:txBody>
          <a:bodyPr/>
          <a:lstStyle/>
          <a:p>
            <a:r>
              <a:rPr lang="it-IT" b="1" dirty="0">
                <a:latin typeface="Arial" panose="020B0604020202020204" pitchFamily="34" charset="0"/>
                <a:cs typeface="Arial" panose="020B0604020202020204" pitchFamily="34" charset="0"/>
              </a:rPr>
              <a:t>Il Capro espiatorio</a:t>
            </a:r>
          </a:p>
        </p:txBody>
      </p:sp>
      <p:sp>
        <p:nvSpPr>
          <p:cNvPr id="3" name="Segnaposto contenuto 2"/>
          <p:cNvSpPr>
            <a:spLocks noGrp="1"/>
          </p:cNvSpPr>
          <p:nvPr>
            <p:ph idx="1"/>
          </p:nvPr>
        </p:nvSpPr>
        <p:spPr>
          <a:xfrm>
            <a:off x="713098" y="1556792"/>
            <a:ext cx="10765804" cy="4843735"/>
          </a:xfrm>
          <a:solidFill>
            <a:schemeClr val="accent4">
              <a:lumMod val="20000"/>
              <a:lumOff val="80000"/>
            </a:schemeClr>
          </a:solidFill>
        </p:spPr>
        <p:txBody>
          <a:bodyPr/>
          <a:lstStyle/>
          <a:p>
            <a:pPr>
              <a:lnSpc>
                <a:spcPct val="150000"/>
              </a:lnSpc>
            </a:pPr>
            <a:r>
              <a:rPr lang="it-IT" dirty="0">
                <a:latin typeface="Arial" panose="020B0604020202020204" pitchFamily="34" charset="0"/>
                <a:cs typeface="Arial" panose="020B0604020202020204" pitchFamily="34" charset="0"/>
              </a:rPr>
              <a:t>In senso figurato un capro espiatorio è qualcuno a cui sono attribuite tutte le colpe e deve subirne le conseguenze spesso con l’obiettivo di nascondere le vere cause e i veri colpevoli. </a:t>
            </a:r>
          </a:p>
          <a:p>
            <a:pPr>
              <a:lnSpc>
                <a:spcPct val="150000"/>
              </a:lnSpc>
            </a:pPr>
            <a:r>
              <a:rPr lang="it-IT" dirty="0">
                <a:latin typeface="Arial" panose="020B0604020202020204" pitchFamily="34" charset="0"/>
                <a:cs typeface="Arial" panose="020B0604020202020204" pitchFamily="34" charset="0"/>
              </a:rPr>
              <a:t>Il condannato a morte potrebbe essere un capro espiatorio per non riconoscere le colpe della società?   </a:t>
            </a:r>
          </a:p>
          <a:p>
            <a:pPr algn="ctr">
              <a:lnSpc>
                <a:spcPct val="150000"/>
              </a:lnSpc>
            </a:pPr>
            <a:r>
              <a:rPr lang="it-IT" dirty="0">
                <a:latin typeface="Arial" panose="020B0604020202020204" pitchFamily="34" charset="0"/>
                <a:cs typeface="Arial" panose="020B0604020202020204" pitchFamily="34" charset="0"/>
              </a:rPr>
              <a:t>Quali sono le colpe altrui?</a:t>
            </a:r>
          </a:p>
        </p:txBody>
      </p:sp>
    </p:spTree>
    <p:extLst>
      <p:ext uri="{BB962C8B-B14F-4D97-AF65-F5344CB8AC3E}">
        <p14:creationId xmlns:p14="http://schemas.microsoft.com/office/powerpoint/2010/main" val="637633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Stampati"/>
          <p:cNvSpPr>
            <a:spLocks noGrp="1" noChangeArrowheads="1"/>
          </p:cNvSpPr>
          <p:nvPr>
            <p:ph idx="1"/>
          </p:nvPr>
        </p:nvSpPr>
        <p:spPr>
          <a:xfrm>
            <a:off x="281410" y="261144"/>
            <a:ext cx="11629181" cy="6335713"/>
          </a:xfrm>
          <a:solidFill>
            <a:schemeClr val="accent4">
              <a:lumMod val="20000"/>
              <a:lumOff val="80000"/>
            </a:schemeClr>
          </a:solidFill>
          <a:ln>
            <a:solidFill>
              <a:schemeClr val="tx1"/>
            </a:solidFill>
          </a:ln>
        </p:spPr>
        <p:txBody>
          <a:bodyPr rtlCol="0">
            <a:normAutofit fontScale="92500" lnSpcReduction="10000"/>
          </a:bodyPr>
          <a:lstStyle/>
          <a:p>
            <a:pPr marL="0" indent="0" algn="ctr" eaLnBrk="1" fontAlgn="auto" hangingPunct="1">
              <a:lnSpc>
                <a:spcPct val="160000"/>
              </a:lnSpc>
              <a:spcAft>
                <a:spcPts val="0"/>
              </a:spcAft>
              <a:buFont typeface="Arial" panose="020B0604020202020204" pitchFamily="34" charset="0"/>
              <a:buNone/>
              <a:defRPr/>
            </a:pPr>
            <a:r>
              <a:rPr lang="it-IT" altLang="it-IT" sz="2400" dirty="0">
                <a:latin typeface="Arial" panose="020B0604020202020204" pitchFamily="34" charset="0"/>
                <a:cs typeface="Arial" panose="020B0604020202020204" pitchFamily="34" charset="0"/>
              </a:rPr>
              <a:t>Alcuni pensano che siamo tutti uguali (es. i sistemi ideologici comunisti)</a:t>
            </a:r>
          </a:p>
          <a:p>
            <a:pPr marL="0" indent="0" algn="ctr" eaLnBrk="1" fontAlgn="auto" hangingPunct="1">
              <a:lnSpc>
                <a:spcPct val="160000"/>
              </a:lnSpc>
              <a:spcAft>
                <a:spcPts val="0"/>
              </a:spcAft>
              <a:buFont typeface="Arial" panose="020B0604020202020204" pitchFamily="34" charset="0"/>
              <a:buNone/>
              <a:defRPr/>
            </a:pPr>
            <a:r>
              <a:rPr lang="it-IT" altLang="it-IT" sz="2400" dirty="0">
                <a:latin typeface="Arial" panose="020B0604020202020204" pitchFamily="34" charset="0"/>
                <a:cs typeface="Arial" panose="020B0604020202020204" pitchFamily="34" charset="0"/>
              </a:rPr>
              <a:t>pertanto è lo Stato che deve decidere per noi…</a:t>
            </a:r>
          </a:p>
          <a:p>
            <a:pPr marL="0" indent="0" algn="ctr" eaLnBrk="1" fontAlgn="auto" hangingPunct="1">
              <a:lnSpc>
                <a:spcPct val="160000"/>
              </a:lnSpc>
              <a:spcAft>
                <a:spcPts val="0"/>
              </a:spcAft>
              <a:buFont typeface="Arial" panose="020B0604020202020204" pitchFamily="34" charset="0"/>
              <a:buNone/>
              <a:defRPr/>
            </a:pPr>
            <a:endParaRPr lang="it-IT" altLang="it-IT" sz="2400" dirty="0">
              <a:latin typeface="Arial" panose="020B0604020202020204" pitchFamily="34" charset="0"/>
              <a:cs typeface="Arial" panose="020B0604020202020204" pitchFamily="34" charset="0"/>
            </a:endParaRPr>
          </a:p>
          <a:p>
            <a:pPr marL="0" indent="0" algn="ctr" eaLnBrk="1" fontAlgn="auto" hangingPunct="1">
              <a:lnSpc>
                <a:spcPct val="160000"/>
              </a:lnSpc>
              <a:spcAft>
                <a:spcPts val="0"/>
              </a:spcAft>
              <a:buFont typeface="Arial" panose="020B0604020202020204" pitchFamily="34" charset="0"/>
              <a:buNone/>
              <a:defRPr/>
            </a:pPr>
            <a:r>
              <a:rPr lang="it-IT" altLang="it-IT" sz="2400" dirty="0">
                <a:latin typeface="Arial" panose="020B0604020202020204" pitchFamily="34" charset="0"/>
                <a:cs typeface="Arial" panose="020B0604020202020204" pitchFamily="34" charset="0"/>
              </a:rPr>
              <a:t>La </a:t>
            </a:r>
            <a:r>
              <a:rPr lang="it-IT" altLang="it-IT" sz="2400" b="1" dirty="0">
                <a:latin typeface="Arial" panose="020B0604020202020204" pitchFamily="34" charset="0"/>
                <a:cs typeface="Arial" panose="020B0604020202020204" pitchFamily="34" charset="0"/>
              </a:rPr>
              <a:t>RELIGIONE</a:t>
            </a:r>
            <a:r>
              <a:rPr lang="it-IT" altLang="it-IT" sz="2400" dirty="0">
                <a:latin typeface="Arial" panose="020B0604020202020204" pitchFamily="34" charset="0"/>
                <a:cs typeface="Arial" panose="020B0604020202020204" pitchFamily="34" charset="0"/>
              </a:rPr>
              <a:t> sostiene che siamo </a:t>
            </a:r>
          </a:p>
          <a:p>
            <a:pPr marL="0" indent="0" algn="ctr" eaLnBrk="1" fontAlgn="auto" hangingPunct="1">
              <a:lnSpc>
                <a:spcPct val="160000"/>
              </a:lnSpc>
              <a:spcAft>
                <a:spcPts val="0"/>
              </a:spcAft>
              <a:buFont typeface="Arial" panose="020B0604020202020204" pitchFamily="34" charset="0"/>
              <a:buNone/>
              <a:defRPr/>
            </a:pPr>
            <a:r>
              <a:rPr lang="it-IT" altLang="it-IT" sz="3300" b="1" dirty="0">
                <a:latin typeface="Arial" panose="020B0604020202020204" pitchFamily="34" charset="0"/>
                <a:cs typeface="Arial" panose="020B0604020202020204" pitchFamily="34" charset="0"/>
              </a:rPr>
              <a:t>tutti importanti in uguale maniera ma diversi </a:t>
            </a:r>
            <a:r>
              <a:rPr lang="it-IT" altLang="it-IT" sz="3400" b="1" dirty="0">
                <a:latin typeface="Arial" panose="020B0604020202020204" pitchFamily="34" charset="0"/>
                <a:cs typeface="Arial" panose="020B0604020202020204" pitchFamily="34" charset="0"/>
              </a:rPr>
              <a:t>tra noi, </a:t>
            </a:r>
          </a:p>
          <a:p>
            <a:pPr marL="0" indent="0" algn="ctr" eaLnBrk="1" fontAlgn="auto" hangingPunct="1">
              <a:lnSpc>
                <a:spcPct val="160000"/>
              </a:lnSpc>
              <a:spcAft>
                <a:spcPts val="0"/>
              </a:spcAft>
              <a:buNone/>
              <a:defRPr/>
            </a:pPr>
            <a:r>
              <a:rPr lang="it-IT" altLang="it-IT" sz="2400" dirty="0">
                <a:latin typeface="Arial" panose="020B0604020202020204" pitchFamily="34" charset="0"/>
                <a:cs typeface="Arial" panose="020B0604020202020204" pitchFamily="34" charset="0"/>
              </a:rPr>
              <a:t>perché siamo fratelli in quanto figli di Dio.</a:t>
            </a:r>
          </a:p>
          <a:p>
            <a:pPr marL="0" indent="0" algn="ctr" eaLnBrk="1" fontAlgn="auto" hangingPunct="1">
              <a:lnSpc>
                <a:spcPct val="160000"/>
              </a:lnSpc>
              <a:spcAft>
                <a:spcPts val="0"/>
              </a:spcAft>
              <a:buNone/>
              <a:defRPr/>
            </a:pPr>
            <a:r>
              <a:rPr lang="it-IT" altLang="it-IT" sz="2400" dirty="0">
                <a:latin typeface="Arial" panose="020B0604020202020204" pitchFamily="34" charset="0"/>
                <a:cs typeface="Arial" panose="020B0604020202020204" pitchFamily="34" charset="0"/>
              </a:rPr>
              <a:t>Siamo stati creati diversi CONDIVIDERE, per essere </a:t>
            </a:r>
            <a:r>
              <a:rPr lang="it-IT" altLang="it-IT" sz="2400" b="1" dirty="0">
                <a:latin typeface="Arial" panose="020B0604020202020204" pitchFamily="34" charset="0"/>
                <a:cs typeface="Arial" panose="020B0604020202020204" pitchFamily="34" charset="0"/>
              </a:rPr>
              <a:t>interdipendenti</a:t>
            </a:r>
            <a:r>
              <a:rPr lang="it-IT" altLang="it-IT" sz="2400" dirty="0">
                <a:latin typeface="Arial" panose="020B0604020202020204" pitchFamily="34" charset="0"/>
                <a:cs typeface="Arial" panose="020B0604020202020204" pitchFamily="34" charset="0"/>
              </a:rPr>
              <a:t> dalle nostre diversità: </a:t>
            </a:r>
          </a:p>
          <a:p>
            <a:pPr marL="0" indent="0" algn="ctr" eaLnBrk="1" fontAlgn="auto" hangingPunct="1">
              <a:lnSpc>
                <a:spcPct val="160000"/>
              </a:lnSpc>
              <a:spcAft>
                <a:spcPts val="0"/>
              </a:spcAft>
              <a:buNone/>
              <a:defRPr/>
            </a:pPr>
            <a:r>
              <a:rPr lang="it-IT" altLang="it-IT" sz="2400" dirty="0">
                <a:latin typeface="Arial" panose="020B0604020202020204" pitchFamily="34" charset="0"/>
                <a:cs typeface="Arial" panose="020B0604020202020204" pitchFamily="34" charset="0"/>
              </a:rPr>
              <a:t>ognuno ha bisogno della diversità dell’altro per vivere meglio!</a:t>
            </a:r>
          </a:p>
          <a:p>
            <a:pPr marL="0" indent="0" algn="ctr" eaLnBrk="1" fontAlgn="auto" hangingPunct="1">
              <a:lnSpc>
                <a:spcPct val="120000"/>
              </a:lnSpc>
              <a:spcAft>
                <a:spcPts val="0"/>
              </a:spcAft>
              <a:buNone/>
              <a:defRPr/>
            </a:pPr>
            <a:r>
              <a:rPr lang="it-IT" altLang="it-IT" sz="2200" dirty="0">
                <a:latin typeface="Arial" panose="020B0604020202020204" pitchFamily="34" charset="0"/>
                <a:cs typeface="Arial" panose="020B0604020202020204" pitchFamily="34" charset="0"/>
              </a:rPr>
              <a:t>Es. il panettiere è utile per sfamare l’ingegnere, il quale è utile per progettare il trattore, </a:t>
            </a:r>
          </a:p>
          <a:p>
            <a:pPr marL="0" indent="0" algn="ctr" eaLnBrk="1" fontAlgn="auto" hangingPunct="1">
              <a:lnSpc>
                <a:spcPct val="120000"/>
              </a:lnSpc>
              <a:spcAft>
                <a:spcPts val="0"/>
              </a:spcAft>
              <a:buNone/>
              <a:defRPr/>
            </a:pPr>
            <a:r>
              <a:rPr lang="it-IT" altLang="it-IT" sz="2200" dirty="0">
                <a:latin typeface="Arial" panose="020B0604020202020204" pitchFamily="34" charset="0"/>
                <a:cs typeface="Arial" panose="020B0604020202020204" pitchFamily="34" charset="0"/>
              </a:rPr>
              <a:t>il quale è utile per l’agricoltore che coltiva il grano, il quale è utile per la farina del panettiere….</a:t>
            </a:r>
          </a:p>
        </p:txBody>
      </p:sp>
    </p:spTree>
    <p:extLst>
      <p:ext uri="{BB962C8B-B14F-4D97-AF65-F5344CB8AC3E}">
        <p14:creationId xmlns:p14="http://schemas.microsoft.com/office/powerpoint/2010/main" val="397760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animEffect transition="in" filter="fade">
                                      <p:cBhvr>
                                        <p:cTn id="7" dur="1000"/>
                                        <p:tgtEl>
                                          <p:spTgt spid="3075">
                                            <p:txEl>
                                              <p:pRg st="3" end="3"/>
                                            </p:txEl>
                                          </p:spTgt>
                                        </p:tgtEl>
                                      </p:cBhvr>
                                    </p:animEffect>
                                    <p:anim calcmode="lin" valueType="num">
                                      <p:cBhvr>
                                        <p:cTn id="8"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xEl>
                                              <p:pRg st="4" end="4"/>
                                            </p:txEl>
                                          </p:spTgt>
                                        </p:tgtEl>
                                        <p:attrNameLst>
                                          <p:attrName>style.visibility</p:attrName>
                                        </p:attrNameLst>
                                      </p:cBhvr>
                                      <p:to>
                                        <p:strVal val="visible"/>
                                      </p:to>
                                    </p:set>
                                    <p:animEffect transition="in" filter="fade">
                                      <p:cBhvr>
                                        <p:cTn id="14" dur="1000"/>
                                        <p:tgtEl>
                                          <p:spTgt spid="3075">
                                            <p:txEl>
                                              <p:pRg st="4" end="4"/>
                                            </p:txEl>
                                          </p:spTgt>
                                        </p:tgtEl>
                                      </p:cBhvr>
                                    </p:animEffect>
                                    <p:anim calcmode="lin" valueType="num">
                                      <p:cBhvr>
                                        <p:cTn id="15"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075">
                                            <p:txEl>
                                              <p:pRg st="5" end="5"/>
                                            </p:txEl>
                                          </p:spTgt>
                                        </p:tgtEl>
                                        <p:attrNameLst>
                                          <p:attrName>style.visibility</p:attrName>
                                        </p:attrNameLst>
                                      </p:cBhvr>
                                      <p:to>
                                        <p:strVal val="visible"/>
                                      </p:to>
                                    </p:set>
                                    <p:animEffect transition="in" filter="fade">
                                      <p:cBhvr>
                                        <p:cTn id="19" dur="1000"/>
                                        <p:tgtEl>
                                          <p:spTgt spid="3075">
                                            <p:txEl>
                                              <p:pRg st="5" end="5"/>
                                            </p:txEl>
                                          </p:spTgt>
                                        </p:tgtEl>
                                      </p:cBhvr>
                                    </p:animEffect>
                                    <p:anim calcmode="lin" valueType="num">
                                      <p:cBhvr>
                                        <p:cTn id="20"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075">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75">
                                            <p:txEl>
                                              <p:pRg st="6" end="6"/>
                                            </p:txEl>
                                          </p:spTgt>
                                        </p:tgtEl>
                                        <p:attrNameLst>
                                          <p:attrName>style.visibility</p:attrName>
                                        </p:attrNameLst>
                                      </p:cBhvr>
                                      <p:to>
                                        <p:strVal val="visible"/>
                                      </p:to>
                                    </p:set>
                                    <p:animEffect transition="in" filter="fade">
                                      <p:cBhvr>
                                        <p:cTn id="24" dur="1000"/>
                                        <p:tgtEl>
                                          <p:spTgt spid="3075">
                                            <p:txEl>
                                              <p:pRg st="6" end="6"/>
                                            </p:txEl>
                                          </p:spTgt>
                                        </p:tgtEl>
                                      </p:cBhvr>
                                    </p:animEffect>
                                    <p:anim calcmode="lin" valueType="num">
                                      <p:cBhvr>
                                        <p:cTn id="25"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075">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075">
                                            <p:txEl>
                                              <p:pRg st="7" end="7"/>
                                            </p:txEl>
                                          </p:spTgt>
                                        </p:tgtEl>
                                        <p:attrNameLst>
                                          <p:attrName>style.visibility</p:attrName>
                                        </p:attrNameLst>
                                      </p:cBhvr>
                                      <p:to>
                                        <p:strVal val="visible"/>
                                      </p:to>
                                    </p:set>
                                    <p:animEffect transition="in" filter="fade">
                                      <p:cBhvr>
                                        <p:cTn id="29" dur="1000"/>
                                        <p:tgtEl>
                                          <p:spTgt spid="3075">
                                            <p:txEl>
                                              <p:pRg st="7" end="7"/>
                                            </p:txEl>
                                          </p:spTgt>
                                        </p:tgtEl>
                                      </p:cBhvr>
                                    </p:animEffect>
                                    <p:anim calcmode="lin" valueType="num">
                                      <p:cBhvr>
                                        <p:cTn id="30"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075">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075">
                                            <p:txEl>
                                              <p:pRg st="8" end="8"/>
                                            </p:txEl>
                                          </p:spTgt>
                                        </p:tgtEl>
                                        <p:attrNameLst>
                                          <p:attrName>style.visibility</p:attrName>
                                        </p:attrNameLst>
                                      </p:cBhvr>
                                      <p:to>
                                        <p:strVal val="visible"/>
                                      </p:to>
                                    </p:set>
                                    <p:animEffect transition="in" filter="fade">
                                      <p:cBhvr>
                                        <p:cTn id="34" dur="1000"/>
                                        <p:tgtEl>
                                          <p:spTgt spid="3075">
                                            <p:txEl>
                                              <p:pRg st="8" end="8"/>
                                            </p:txEl>
                                          </p:spTgt>
                                        </p:tgtEl>
                                      </p:cBhvr>
                                    </p:animEffect>
                                    <p:anim calcmode="lin" valueType="num">
                                      <p:cBhvr>
                                        <p:cTn id="35" dur="1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075">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075">
                                            <p:txEl>
                                              <p:pRg st="9" end="9"/>
                                            </p:txEl>
                                          </p:spTgt>
                                        </p:tgtEl>
                                        <p:attrNameLst>
                                          <p:attrName>style.visibility</p:attrName>
                                        </p:attrNameLst>
                                      </p:cBhvr>
                                      <p:to>
                                        <p:strVal val="visible"/>
                                      </p:to>
                                    </p:set>
                                    <p:animEffect transition="in" filter="fade">
                                      <p:cBhvr>
                                        <p:cTn id="39" dur="1000"/>
                                        <p:tgtEl>
                                          <p:spTgt spid="3075">
                                            <p:txEl>
                                              <p:pRg st="9" end="9"/>
                                            </p:txEl>
                                          </p:spTgt>
                                        </p:tgtEl>
                                      </p:cBhvr>
                                    </p:animEffect>
                                    <p:anim calcmode="lin" valueType="num">
                                      <p:cBhvr>
                                        <p:cTn id="40" dur="1000" fill="hold"/>
                                        <p:tgtEl>
                                          <p:spTgt spid="3075">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07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Stampati"/>
          <p:cNvSpPr>
            <a:spLocks noGrp="1" noChangeArrowheads="1"/>
          </p:cNvSpPr>
          <p:nvPr>
            <p:ph idx="1"/>
          </p:nvPr>
        </p:nvSpPr>
        <p:spPr>
          <a:xfrm>
            <a:off x="317414" y="188888"/>
            <a:ext cx="11557173" cy="6480224"/>
          </a:xfrm>
          <a:solidFill>
            <a:schemeClr val="accent4">
              <a:lumMod val="20000"/>
              <a:lumOff val="80000"/>
            </a:schemeClr>
          </a:solidFill>
          <a:ln>
            <a:solidFill>
              <a:schemeClr val="tx1"/>
            </a:solidFill>
          </a:ln>
        </p:spPr>
        <p:txBody>
          <a:bodyPr rtlCol="0">
            <a:normAutofit fontScale="92500" lnSpcReduction="10000"/>
          </a:bodyPr>
          <a:lstStyle/>
          <a:p>
            <a:pPr marL="0" indent="0" algn="ctr" eaLnBrk="1" fontAlgn="auto" hangingPunct="1">
              <a:spcAft>
                <a:spcPts val="0"/>
              </a:spcAft>
              <a:buFont typeface="Arial" panose="020B0604020202020204" pitchFamily="34" charset="0"/>
              <a:buNone/>
              <a:defRPr/>
            </a:pPr>
            <a:endParaRPr lang="it-IT" altLang="it-IT" sz="4000" b="1" dirty="0">
              <a:latin typeface="Arial" panose="020B0604020202020204" pitchFamily="34" charset="0"/>
              <a:cs typeface="Arial" panose="020B0604020202020204" pitchFamily="34" charset="0"/>
            </a:endParaRPr>
          </a:p>
          <a:p>
            <a:pPr marL="0" indent="0" algn="ctr" eaLnBrk="1" fontAlgn="auto" hangingPunct="1">
              <a:lnSpc>
                <a:spcPct val="150000"/>
              </a:lnSpc>
              <a:spcAft>
                <a:spcPts val="0"/>
              </a:spcAft>
              <a:buFont typeface="Arial" panose="020B0604020202020204" pitchFamily="34" charset="0"/>
              <a:buNone/>
              <a:defRPr/>
            </a:pPr>
            <a:r>
              <a:rPr lang="it-IT" altLang="it-IT" b="1" dirty="0">
                <a:latin typeface="Arial" panose="020B0604020202020204" pitchFamily="34" charset="0"/>
                <a:cs typeface="Arial" panose="020B0604020202020204" pitchFamily="34" charset="0"/>
              </a:rPr>
              <a:t>Papa Francesco </a:t>
            </a:r>
            <a:r>
              <a:rPr lang="it-IT" altLang="it-IT" dirty="0">
                <a:latin typeface="Arial" panose="020B0604020202020204" pitchFamily="34" charset="0"/>
                <a:cs typeface="Arial" panose="020B0604020202020204" pitchFamily="34" charset="0"/>
              </a:rPr>
              <a:t>ha firmato una enciclica </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con il titolo </a:t>
            </a:r>
            <a:r>
              <a:rPr lang="it-IT" altLang="it-IT" b="1" dirty="0">
                <a:latin typeface="Arial" panose="020B0604020202020204" pitchFamily="34" charset="0"/>
                <a:cs typeface="Arial" panose="020B0604020202020204" pitchFamily="34" charset="0"/>
              </a:rPr>
              <a:t>«Fratelli tutti»</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Cosa ne pensate di questo titolo? </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Vi sentite fratelli di tutti?</a:t>
            </a:r>
          </a:p>
          <a:p>
            <a:pPr marL="0" indent="0">
              <a:buNone/>
            </a:pPr>
            <a:endParaRPr lang="it-IT" dirty="0">
              <a:latin typeface="Arial" panose="020B0604020202020204" pitchFamily="34" charset="0"/>
              <a:cs typeface="Arial" panose="020B0604020202020204" pitchFamily="34" charset="0"/>
            </a:endParaRPr>
          </a:p>
          <a:p>
            <a:pPr marL="0" indent="0">
              <a:buNone/>
            </a:pPr>
            <a:endParaRPr lang="it-IT" sz="900" dirty="0">
              <a:latin typeface="Arial" panose="020B0604020202020204" pitchFamily="34" charset="0"/>
              <a:cs typeface="Arial" panose="020B0604020202020204" pitchFamily="34" charset="0"/>
            </a:endParaRPr>
          </a:p>
          <a:p>
            <a:pPr marL="0" indent="0" algn="ctr">
              <a:lnSpc>
                <a:spcPct val="150000"/>
              </a:lnSpc>
              <a:buNone/>
            </a:pPr>
            <a:r>
              <a:rPr lang="it-IT" dirty="0">
                <a:latin typeface="Arial" panose="020B0604020202020204" pitchFamily="34" charset="0"/>
                <a:cs typeface="Arial" panose="020B0604020202020204" pitchFamily="34" charset="0"/>
              </a:rPr>
              <a:t>il titolo ha scatenato odio e rabbia di molti contro il Papa: </a:t>
            </a:r>
          </a:p>
          <a:p>
            <a:pPr marL="0" indent="0" algn="ctr">
              <a:lnSpc>
                <a:spcPct val="150000"/>
              </a:lnSpc>
              <a:buNone/>
            </a:pPr>
            <a:r>
              <a:rPr lang="it-IT" b="1" dirty="0">
                <a:latin typeface="Arial" panose="020B0604020202020204" pitchFamily="34" charset="0"/>
                <a:cs typeface="Arial" panose="020B0604020202020204" pitchFamily="34" charset="0"/>
              </a:rPr>
              <a:t>fratelli di chi…?</a:t>
            </a:r>
          </a:p>
          <a:p>
            <a:pPr marL="457200" lvl="1" indent="0">
              <a:lnSpc>
                <a:spcPct val="150000"/>
              </a:lnSpc>
              <a:buNone/>
            </a:pPr>
            <a:r>
              <a:rPr lang="it-IT" dirty="0">
                <a:latin typeface="Arial" panose="020B0604020202020204" pitchFamily="34" charset="0"/>
                <a:cs typeface="Arial" panose="020B0604020202020204" pitchFamily="34" charset="0"/>
              </a:rPr>
              <a:t>Degli zingari?     Dei migranti?     Dei carcerati?     Degli ultimi, i più poveri?</a:t>
            </a:r>
          </a:p>
          <a:p>
            <a:pPr marL="457200" lvl="1" indent="0">
              <a:lnSpc>
                <a:spcPct val="150000"/>
              </a:lnSpc>
              <a:buNone/>
            </a:pPr>
            <a:r>
              <a:rPr lang="it-IT" dirty="0">
                <a:latin typeface="Arial" panose="020B0604020202020204" pitchFamily="34" charset="0"/>
                <a:cs typeface="Arial" panose="020B0604020202020204" pitchFamily="34" charset="0"/>
              </a:rPr>
              <a:t>Per alcuni la risposta è un grosso “</a:t>
            </a:r>
            <a:r>
              <a:rPr lang="it-IT" b="1" dirty="0">
                <a:latin typeface="Arial" panose="020B0604020202020204" pitchFamily="34" charset="0"/>
                <a:cs typeface="Arial" panose="020B0604020202020204" pitchFamily="34" charset="0"/>
              </a:rPr>
              <a:t>NO</a:t>
            </a:r>
            <a:r>
              <a:rPr lang="it-IT" dirty="0">
                <a:latin typeface="Arial" panose="020B0604020202020204" pitchFamily="34" charset="0"/>
                <a:cs typeface="Arial" panose="020B0604020202020204" pitchFamily="34" charset="0"/>
              </a:rPr>
              <a:t>” e lo hanno espresso con insulti e offese al papa.</a:t>
            </a:r>
          </a:p>
        </p:txBody>
      </p:sp>
      <p:pic>
        <p:nvPicPr>
          <p:cNvPr id="5" name="Immagine 4"/>
          <p:cNvPicPr>
            <a:picLocks noChangeAspect="1"/>
          </p:cNvPicPr>
          <p:nvPr/>
        </p:nvPicPr>
        <p:blipFill>
          <a:blip r:embed="rId2">
            <a:extLst>
              <a:ext uri="{BEBA8EAE-BF5A-486C-A8C5-ECC9F3942E4B}">
                <a14:imgProps xmlns:a14="http://schemas.microsoft.com/office/drawing/2010/main">
                  <a14:imgLayer r:embed="rId3">
                    <a14:imgEffect>
                      <a14:backgroundRemoval t="0" b="100000" l="9250" r="90875"/>
                    </a14:imgEffect>
                  </a14:imgLayer>
                </a14:imgProps>
              </a:ext>
              <a:ext uri="{28A0092B-C50C-407E-A947-70E740481C1C}">
                <a14:useLocalDpi xmlns:a14="http://schemas.microsoft.com/office/drawing/2010/main" val="0"/>
              </a:ext>
            </a:extLst>
          </a:blip>
          <a:stretch>
            <a:fillRect/>
          </a:stretch>
        </p:blipFill>
        <p:spPr>
          <a:xfrm>
            <a:off x="-384720" y="476672"/>
            <a:ext cx="4736000" cy="2664000"/>
          </a:xfrm>
          <a:prstGeom prst="rect">
            <a:avLst/>
          </a:prstGeom>
        </p:spPr>
      </p:pic>
    </p:spTree>
    <p:extLst>
      <p:ext uri="{BB962C8B-B14F-4D97-AF65-F5344CB8AC3E}">
        <p14:creationId xmlns:p14="http://schemas.microsoft.com/office/powerpoint/2010/main" val="37371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xEl>
                                              <p:pRg st="7" end="7"/>
                                            </p:txEl>
                                          </p:spTgt>
                                        </p:tgtEl>
                                        <p:attrNameLst>
                                          <p:attrName>style.visibility</p:attrName>
                                        </p:attrNameLst>
                                      </p:cBhvr>
                                      <p:to>
                                        <p:strVal val="visible"/>
                                      </p:to>
                                    </p:set>
                                    <p:animEffect transition="in" filter="fade">
                                      <p:cBhvr>
                                        <p:cTn id="7" dur="1000"/>
                                        <p:tgtEl>
                                          <p:spTgt spid="3075">
                                            <p:txEl>
                                              <p:pRg st="7" end="7"/>
                                            </p:txEl>
                                          </p:spTgt>
                                        </p:tgtEl>
                                      </p:cBhvr>
                                    </p:animEffect>
                                    <p:anim calcmode="lin" valueType="num">
                                      <p:cBhvr>
                                        <p:cTn id="8"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5">
                                            <p:txEl>
                                              <p:pRg st="8" end="8"/>
                                            </p:txEl>
                                          </p:spTgt>
                                        </p:tgtEl>
                                        <p:attrNameLst>
                                          <p:attrName>style.visibility</p:attrName>
                                        </p:attrNameLst>
                                      </p:cBhvr>
                                      <p:to>
                                        <p:strVal val="visible"/>
                                      </p:to>
                                    </p:set>
                                    <p:animEffect transition="in" filter="fade">
                                      <p:cBhvr>
                                        <p:cTn id="12" dur="1000"/>
                                        <p:tgtEl>
                                          <p:spTgt spid="3075">
                                            <p:txEl>
                                              <p:pRg st="8" end="8"/>
                                            </p:txEl>
                                          </p:spTgt>
                                        </p:tgtEl>
                                      </p:cBhvr>
                                    </p:animEffect>
                                    <p:anim calcmode="lin" valueType="num">
                                      <p:cBhvr>
                                        <p:cTn id="13" dur="1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3075">
                                            <p:txEl>
                                              <p:pRg st="8" end="8"/>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075">
                                            <p:txEl>
                                              <p:pRg st="9" end="9"/>
                                            </p:txEl>
                                          </p:spTgt>
                                        </p:tgtEl>
                                        <p:attrNameLst>
                                          <p:attrName>style.visibility</p:attrName>
                                        </p:attrNameLst>
                                      </p:cBhvr>
                                      <p:to>
                                        <p:strVal val="visible"/>
                                      </p:to>
                                    </p:set>
                                    <p:animEffect transition="in" filter="wipe(left)">
                                      <p:cBhvr>
                                        <p:cTn id="18" dur="2000"/>
                                        <p:tgtEl>
                                          <p:spTgt spid="3075">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075">
                                            <p:txEl>
                                              <p:pRg st="10" end="10"/>
                                            </p:txEl>
                                          </p:spTgt>
                                        </p:tgtEl>
                                        <p:attrNameLst>
                                          <p:attrName>style.visibility</p:attrName>
                                        </p:attrNameLst>
                                      </p:cBhvr>
                                      <p:to>
                                        <p:strVal val="visible"/>
                                      </p:to>
                                    </p:set>
                                    <p:animEffect transition="in" filter="fade">
                                      <p:cBhvr>
                                        <p:cTn id="23" dur="1000"/>
                                        <p:tgtEl>
                                          <p:spTgt spid="3075">
                                            <p:txEl>
                                              <p:pRg st="10" end="10"/>
                                            </p:txEl>
                                          </p:spTgt>
                                        </p:tgtEl>
                                      </p:cBhvr>
                                    </p:animEffect>
                                    <p:anim calcmode="lin" valueType="num">
                                      <p:cBhvr>
                                        <p:cTn id="24" dur="1000" fill="hold"/>
                                        <p:tgtEl>
                                          <p:spTgt spid="3075">
                                            <p:txEl>
                                              <p:pRg st="10" end="10"/>
                                            </p:txEl>
                                          </p:spTgt>
                                        </p:tgtEl>
                                        <p:attrNameLst>
                                          <p:attrName>ppt_x</p:attrName>
                                        </p:attrNameLst>
                                      </p:cBhvr>
                                      <p:tavLst>
                                        <p:tav tm="0">
                                          <p:val>
                                            <p:strVal val="#ppt_x"/>
                                          </p:val>
                                        </p:tav>
                                        <p:tav tm="100000">
                                          <p:val>
                                            <p:strVal val="#ppt_x"/>
                                          </p:val>
                                        </p:tav>
                                      </p:tavLst>
                                    </p:anim>
                                    <p:anim calcmode="lin" valueType="num">
                                      <p:cBhvr>
                                        <p:cTn id="25" dur="1000" fill="hold"/>
                                        <p:tgtEl>
                                          <p:spTgt spid="307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Stampati"/>
          <p:cNvSpPr>
            <a:spLocks noGrp="1" noChangeArrowheads="1"/>
          </p:cNvSpPr>
          <p:nvPr>
            <p:ph idx="1"/>
          </p:nvPr>
        </p:nvSpPr>
        <p:spPr>
          <a:xfrm>
            <a:off x="371475" y="333375"/>
            <a:ext cx="11449050" cy="6335713"/>
          </a:xfrm>
          <a:solidFill>
            <a:schemeClr val="accent4">
              <a:lumMod val="20000"/>
              <a:lumOff val="80000"/>
            </a:schemeClr>
          </a:solidFill>
          <a:ln>
            <a:solidFill>
              <a:schemeClr val="tx1"/>
            </a:solidFill>
          </a:ln>
        </p:spPr>
        <p:txBody>
          <a:bodyPr rtlCol="0">
            <a:normAutofit/>
          </a:bodyPr>
          <a:lstStyle/>
          <a:p>
            <a:pPr marL="0" indent="0" algn="ctr" eaLnBrk="1" fontAlgn="auto" hangingPunct="1">
              <a:spcAft>
                <a:spcPts val="0"/>
              </a:spcAft>
              <a:buFont typeface="Arial" panose="020B0604020202020204" pitchFamily="34" charset="0"/>
              <a:buNone/>
              <a:defRPr/>
            </a:pPr>
            <a:endParaRPr lang="it-IT" altLang="it-IT" sz="4000" b="1" dirty="0">
              <a:latin typeface="Arial" panose="020B0604020202020204" pitchFamily="34" charset="0"/>
              <a:cs typeface="Arial" panose="020B0604020202020204" pitchFamily="34" charset="0"/>
            </a:endParaRPr>
          </a:p>
          <a:p>
            <a:pPr marL="3657600" lvl="8" indent="0">
              <a:lnSpc>
                <a:spcPct val="150000"/>
              </a:lnSpc>
              <a:buNone/>
            </a:pPr>
            <a:r>
              <a:rPr lang="it-IT" sz="2000" dirty="0">
                <a:latin typeface="Arial" panose="020B0604020202020204" pitchFamily="34" charset="0"/>
                <a:cs typeface="Arial" panose="020B0604020202020204" pitchFamily="34" charset="0"/>
              </a:rPr>
              <a:t>Anche Gesù che predicava </a:t>
            </a:r>
          </a:p>
          <a:p>
            <a:pPr marL="3657600" lvl="8" indent="0">
              <a:lnSpc>
                <a:spcPct val="150000"/>
              </a:lnSpc>
              <a:buNone/>
            </a:pPr>
            <a:r>
              <a:rPr lang="it-IT" sz="2000" dirty="0">
                <a:latin typeface="Arial" panose="020B0604020202020204" pitchFamily="34" charset="0"/>
                <a:cs typeface="Arial" panose="020B0604020202020204" pitchFamily="34" charset="0"/>
              </a:rPr>
              <a:t>un messaggio di amore e di fratellanza, </a:t>
            </a:r>
          </a:p>
          <a:p>
            <a:pPr marL="3657600" lvl="8" indent="0">
              <a:lnSpc>
                <a:spcPct val="150000"/>
              </a:lnSpc>
              <a:buNone/>
            </a:pPr>
            <a:r>
              <a:rPr lang="it-IT" sz="2000" dirty="0">
                <a:latin typeface="Arial" panose="020B0604020202020204" pitchFamily="34" charset="0"/>
                <a:cs typeface="Arial" panose="020B0604020202020204" pitchFamily="34" charset="0"/>
              </a:rPr>
              <a:t>che prediligeva i samaritani e i cirenei ai sacerdoti del tempio…, </a:t>
            </a:r>
          </a:p>
          <a:p>
            <a:pPr marL="3657600" lvl="8" indent="0">
              <a:lnSpc>
                <a:spcPct val="150000"/>
              </a:lnSpc>
              <a:buNone/>
            </a:pPr>
            <a:r>
              <a:rPr lang="it-IT" sz="2000" dirty="0">
                <a:latin typeface="Arial" panose="020B0604020202020204" pitchFamily="34" charset="0"/>
                <a:cs typeface="Arial" panose="020B0604020202020204" pitchFamily="34" charset="0"/>
              </a:rPr>
              <a:t>Fu odiato e definito il "pazzo",  il "bestemmiatore e l’ "eretico" ... </a:t>
            </a:r>
          </a:p>
          <a:p>
            <a:pPr marL="3657600" lvl="8" indent="0">
              <a:lnSpc>
                <a:spcPct val="150000"/>
              </a:lnSpc>
              <a:buNone/>
            </a:pPr>
            <a:r>
              <a:rPr lang="it-IT" sz="2000" dirty="0">
                <a:latin typeface="Arial" panose="020B0604020202020204" pitchFamily="34" charset="0"/>
                <a:cs typeface="Arial" panose="020B0604020202020204" pitchFamily="34" charset="0"/>
              </a:rPr>
              <a:t>Fu condannato e torturato fino alla crocifissione….</a:t>
            </a:r>
          </a:p>
          <a:p>
            <a:pPr marL="3657600" lvl="8" indent="0">
              <a:lnSpc>
                <a:spcPct val="150000"/>
              </a:lnSpc>
              <a:buNone/>
            </a:pPr>
            <a:r>
              <a:rPr lang="it-IT" sz="2000" dirty="0">
                <a:latin typeface="Arial" panose="020B0604020202020204" pitchFamily="34" charset="0"/>
                <a:cs typeface="Arial" panose="020B0604020202020204" pitchFamily="34" charset="0"/>
              </a:rPr>
              <a:t>Papa Francesco lo ricorda spesso...  </a:t>
            </a:r>
          </a:p>
          <a:p>
            <a:pPr marL="0" indent="0" algn="ctr">
              <a:lnSpc>
                <a:spcPct val="150000"/>
              </a:lnSpc>
              <a:buNone/>
            </a:pPr>
            <a:endParaRPr lang="it-IT" sz="2400" b="1" dirty="0">
              <a:latin typeface="Arial" panose="020B0604020202020204" pitchFamily="34" charset="0"/>
              <a:cs typeface="Arial" panose="020B0604020202020204" pitchFamily="34" charset="0"/>
            </a:endParaRPr>
          </a:p>
          <a:p>
            <a:pPr marL="0" indent="0" algn="ctr">
              <a:lnSpc>
                <a:spcPct val="150000"/>
              </a:lnSpc>
              <a:buNone/>
            </a:pPr>
            <a:r>
              <a:rPr lang="it-IT" b="1" dirty="0">
                <a:latin typeface="Arial" panose="020B0604020202020204" pitchFamily="34" charset="0"/>
                <a:cs typeface="Arial" panose="020B0604020202020204" pitchFamily="34" charset="0"/>
              </a:rPr>
              <a:t>In realtà la fratellanza è alla base della nostra convivenza. </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08" y="980728"/>
            <a:ext cx="3110400" cy="2700000"/>
          </a:xfrm>
          <a:prstGeom prst="rect">
            <a:avLst/>
          </a:prstGeom>
        </p:spPr>
      </p:pic>
    </p:spTree>
    <p:extLst>
      <p:ext uri="{BB962C8B-B14F-4D97-AF65-F5344CB8AC3E}">
        <p14:creationId xmlns:p14="http://schemas.microsoft.com/office/powerpoint/2010/main" val="218996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5">
                                            <p:txEl>
                                              <p:pRg st="8" end="8"/>
                                            </p:txEl>
                                          </p:spTgt>
                                        </p:tgtEl>
                                        <p:attrNameLst>
                                          <p:attrName>style.visibility</p:attrName>
                                        </p:attrNameLst>
                                      </p:cBhvr>
                                      <p:to>
                                        <p:strVal val="visible"/>
                                      </p:to>
                                    </p:set>
                                    <p:animEffect transition="in" filter="wipe(left)">
                                      <p:cBhvr>
                                        <p:cTn id="7" dur="2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Stampati"/>
          <p:cNvSpPr>
            <a:spLocks noGrp="1" noChangeArrowheads="1"/>
          </p:cNvSpPr>
          <p:nvPr>
            <p:ph idx="1"/>
          </p:nvPr>
        </p:nvSpPr>
        <p:spPr>
          <a:xfrm>
            <a:off x="371475" y="333375"/>
            <a:ext cx="11449050" cy="6335713"/>
          </a:xfrm>
          <a:solidFill>
            <a:schemeClr val="accent4">
              <a:lumMod val="20000"/>
              <a:lumOff val="80000"/>
            </a:schemeClr>
          </a:solidFill>
          <a:ln>
            <a:solidFill>
              <a:schemeClr val="tx1"/>
            </a:solidFill>
          </a:ln>
        </p:spPr>
        <p:txBody>
          <a:bodyPr rtlCol="0">
            <a:normAutofit/>
          </a:bodyPr>
          <a:lstStyle/>
          <a:p>
            <a:pPr marL="914400" lvl="2" indent="0">
              <a:lnSpc>
                <a:spcPct val="150000"/>
              </a:lnSpc>
              <a:buNone/>
            </a:pPr>
            <a:r>
              <a:rPr lang="it-IT" dirty="0">
                <a:latin typeface="Arial" panose="020B0604020202020204" pitchFamily="34" charset="0"/>
                <a:cs typeface="Arial" panose="020B0604020202020204" pitchFamily="34" charset="0"/>
              </a:rPr>
              <a:t>“Tutto si riassume in questo: che </a:t>
            </a:r>
            <a:r>
              <a:rPr lang="it-IT" sz="2400" b="1" dirty="0">
                <a:latin typeface="Arial" panose="020B0604020202020204" pitchFamily="34" charset="0"/>
                <a:cs typeface="Arial" panose="020B0604020202020204" pitchFamily="34" charset="0"/>
              </a:rPr>
              <a:t>la vita intera è interdipendente</a:t>
            </a:r>
            <a:r>
              <a:rPr lang="it-IT" dirty="0">
                <a:latin typeface="Arial" panose="020B0604020202020204" pitchFamily="34" charset="0"/>
                <a:cs typeface="Arial" panose="020B0604020202020204" pitchFamily="34" charset="0"/>
              </a:rPr>
              <a:t>. </a:t>
            </a:r>
          </a:p>
          <a:p>
            <a:pPr marL="914400" lvl="2" indent="0">
              <a:lnSpc>
                <a:spcPct val="150000"/>
              </a:lnSpc>
              <a:buNone/>
            </a:pPr>
            <a:r>
              <a:rPr lang="it-IT" dirty="0">
                <a:latin typeface="Arial" panose="020B0604020202020204" pitchFamily="34" charset="0"/>
                <a:cs typeface="Arial" panose="020B0604020202020204" pitchFamily="34" charset="0"/>
              </a:rPr>
              <a:t>Siamo tutti prigionieri di un inevitabile </a:t>
            </a:r>
            <a:r>
              <a:rPr lang="it-IT" sz="2400" b="1" dirty="0">
                <a:latin typeface="Arial" panose="020B0604020202020204" pitchFamily="34" charset="0"/>
                <a:cs typeface="Arial" panose="020B0604020202020204" pitchFamily="34" charset="0"/>
              </a:rPr>
              <a:t>rete di reciprocità</a:t>
            </a:r>
            <a:r>
              <a:rPr lang="it-IT" dirty="0">
                <a:latin typeface="Arial" panose="020B0604020202020204" pitchFamily="34" charset="0"/>
                <a:cs typeface="Arial" panose="020B0604020202020204" pitchFamily="34" charset="0"/>
              </a:rPr>
              <a:t>, </a:t>
            </a:r>
          </a:p>
          <a:p>
            <a:pPr marL="914400" lvl="2" indent="0">
              <a:lnSpc>
                <a:spcPct val="150000"/>
              </a:lnSpc>
              <a:buNone/>
            </a:pPr>
            <a:r>
              <a:rPr lang="it-IT" dirty="0">
                <a:latin typeface="Arial" panose="020B0604020202020204" pitchFamily="34" charset="0"/>
                <a:cs typeface="Arial" panose="020B0604020202020204" pitchFamily="34" charset="0"/>
              </a:rPr>
              <a:t>siamo legati in un unico tessuto del destino: </a:t>
            </a:r>
          </a:p>
          <a:p>
            <a:pPr marL="914400" lvl="2" indent="0">
              <a:lnSpc>
                <a:spcPct val="150000"/>
              </a:lnSpc>
              <a:buNone/>
            </a:pPr>
            <a:r>
              <a:rPr lang="it-IT" dirty="0">
                <a:latin typeface="Arial" panose="020B0604020202020204" pitchFamily="34" charset="0"/>
                <a:cs typeface="Arial" panose="020B0604020202020204" pitchFamily="34" charset="0"/>
              </a:rPr>
              <a:t>quello che colpisce uno direttamente, colpisce tutti indirettamente”. </a:t>
            </a:r>
          </a:p>
          <a:p>
            <a:pPr marL="1828800" lvl="4" indent="0" algn="ctr">
              <a:lnSpc>
                <a:spcPct val="150000"/>
              </a:lnSpc>
              <a:buNone/>
            </a:pPr>
            <a:r>
              <a:rPr lang="it-IT" b="1" dirty="0">
                <a:latin typeface="Arial" panose="020B0604020202020204" pitchFamily="34" charset="0"/>
                <a:cs typeface="Arial" panose="020B0604020202020204" pitchFamily="34" charset="0"/>
              </a:rPr>
              <a:t>                                   Martin Luther King  </a:t>
            </a:r>
            <a:endParaRPr lang="it-IT" dirty="0">
              <a:latin typeface="Arial" panose="020B0604020202020204" pitchFamily="34" charset="0"/>
              <a:cs typeface="Arial" panose="020B0604020202020204" pitchFamily="34" charset="0"/>
            </a:endParaRPr>
          </a:p>
          <a:p>
            <a:pPr marL="0" indent="0" algn="ctr">
              <a:lnSpc>
                <a:spcPct val="150000"/>
              </a:lnSpc>
              <a:buNone/>
            </a:pPr>
            <a:endParaRPr lang="it-IT" sz="2400" b="1" dirty="0">
              <a:latin typeface="Arial" panose="020B0604020202020204" pitchFamily="34" charset="0"/>
              <a:cs typeface="Arial" panose="020B0604020202020204" pitchFamily="34" charset="0"/>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5480" y="2780928"/>
            <a:ext cx="5403512" cy="3600000"/>
          </a:xfrm>
          <a:prstGeom prst="rect">
            <a:avLst/>
          </a:prstGeom>
        </p:spPr>
      </p:pic>
    </p:spTree>
    <p:extLst>
      <p:ext uri="{BB962C8B-B14F-4D97-AF65-F5344CB8AC3E}">
        <p14:creationId xmlns:p14="http://schemas.microsoft.com/office/powerpoint/2010/main" val="56477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864" y="279000"/>
            <a:ext cx="6432054" cy="6300000"/>
          </a:xfrm>
          <a:prstGeom prst="rect">
            <a:avLst/>
          </a:prstGeom>
        </p:spPr>
      </p:pic>
      <p:sp>
        <p:nvSpPr>
          <p:cNvPr id="5" name="Rettangolo 4"/>
          <p:cNvSpPr/>
          <p:nvPr/>
        </p:nvSpPr>
        <p:spPr>
          <a:xfrm>
            <a:off x="623392" y="1052736"/>
            <a:ext cx="3082895" cy="1200329"/>
          </a:xfrm>
          <a:prstGeom prst="rect">
            <a:avLst/>
          </a:prstGeom>
        </p:spPr>
        <p:txBody>
          <a:bodyPr wrap="none">
            <a:spAutoFit/>
          </a:bodyPr>
          <a:lstStyle/>
          <a:p>
            <a:r>
              <a:rPr lang="it-IT" sz="3600" b="1" dirty="0"/>
              <a:t>La libertà</a:t>
            </a:r>
          </a:p>
          <a:p>
            <a:r>
              <a:rPr lang="it-IT" sz="3600" b="1" dirty="0"/>
              <a:t>e la schiavitù</a:t>
            </a:r>
          </a:p>
        </p:txBody>
      </p:sp>
      <p:sp>
        <p:nvSpPr>
          <p:cNvPr id="3" name="Rettangolo 2">
            <a:extLst>
              <a:ext uri="{FF2B5EF4-FFF2-40B4-BE49-F238E27FC236}">
                <a16:creationId xmlns:a16="http://schemas.microsoft.com/office/drawing/2014/main" id="{34BD0134-59D3-4D9A-8F21-BEB63DB29E2D}"/>
              </a:ext>
            </a:extLst>
          </p:cNvPr>
          <p:cNvSpPr/>
          <p:nvPr/>
        </p:nvSpPr>
        <p:spPr>
          <a:xfrm>
            <a:off x="263352" y="3717032"/>
            <a:ext cx="4372864" cy="1000787"/>
          </a:xfrm>
          <a:prstGeom prst="rect">
            <a:avLst/>
          </a:prstGeom>
        </p:spPr>
        <p:txBody>
          <a:bodyPr wrap="none">
            <a:spAutoFit/>
          </a:bodyPr>
          <a:lstStyle/>
          <a:p>
            <a:pPr>
              <a:lnSpc>
                <a:spcPct val="200000"/>
              </a:lnSpc>
            </a:pPr>
            <a:r>
              <a:rPr lang="it-IT" sz="1600" dirty="0"/>
              <a:t>La dittatura spiegata dai bambini</a:t>
            </a:r>
          </a:p>
          <a:p>
            <a:pPr>
              <a:lnSpc>
                <a:spcPct val="200000"/>
              </a:lnSpc>
            </a:pPr>
            <a:r>
              <a:rPr lang="it-IT" sz="1600" dirty="0"/>
              <a:t>Link </a:t>
            </a:r>
            <a:r>
              <a:rPr lang="it-IT" sz="1200" b="1" dirty="0">
                <a:hlinkClick r:id="rId4"/>
              </a:rPr>
              <a:t>https://www.youtube.com/watch?v=NJMiFdQUPrY</a:t>
            </a:r>
            <a:r>
              <a:rPr lang="it-IT" sz="1200" b="1" dirty="0"/>
              <a:t>  </a:t>
            </a:r>
          </a:p>
        </p:txBody>
      </p:sp>
      <p:sp>
        <p:nvSpPr>
          <p:cNvPr id="2" name="Rettangolo 1">
            <a:extLst>
              <a:ext uri="{FF2B5EF4-FFF2-40B4-BE49-F238E27FC236}">
                <a16:creationId xmlns:a16="http://schemas.microsoft.com/office/drawing/2014/main" id="{A5BDED61-6387-4753-88F9-2CB2CC150CC8}"/>
              </a:ext>
            </a:extLst>
          </p:cNvPr>
          <p:cNvSpPr/>
          <p:nvPr/>
        </p:nvSpPr>
        <p:spPr>
          <a:xfrm>
            <a:off x="253277" y="5013176"/>
            <a:ext cx="4212756" cy="523220"/>
          </a:xfrm>
          <a:prstGeom prst="rect">
            <a:avLst/>
          </a:prstGeom>
        </p:spPr>
        <p:txBody>
          <a:bodyPr wrap="none">
            <a:spAutoFit/>
          </a:bodyPr>
          <a:lstStyle/>
          <a:p>
            <a:r>
              <a:rPr lang="it-IT" sz="1400" dirty="0"/>
              <a:t>L’arma micidiale del silenzio</a:t>
            </a:r>
          </a:p>
          <a:p>
            <a:r>
              <a:rPr lang="it-IT" sz="1400" dirty="0">
                <a:hlinkClick r:id="rId5"/>
              </a:rPr>
              <a:t>https://www.youtube.com/watch?v=OWsfCjUy94k</a:t>
            </a:r>
            <a:r>
              <a:rPr lang="it-IT" sz="1400" dirty="0"/>
              <a:t>  </a:t>
            </a:r>
          </a:p>
        </p:txBody>
      </p:sp>
    </p:spTree>
    <p:extLst>
      <p:ext uri="{BB962C8B-B14F-4D97-AF65-F5344CB8AC3E}">
        <p14:creationId xmlns:p14="http://schemas.microsoft.com/office/powerpoint/2010/main" val="12003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Stampati"/>
          <p:cNvSpPr>
            <a:spLocks noGrp="1" noChangeArrowheads="1"/>
          </p:cNvSpPr>
          <p:nvPr>
            <p:ph idx="1"/>
          </p:nvPr>
        </p:nvSpPr>
        <p:spPr>
          <a:xfrm>
            <a:off x="1446213" y="588963"/>
            <a:ext cx="9299575" cy="5576887"/>
          </a:xfrm>
          <a:solidFill>
            <a:schemeClr val="accent4">
              <a:lumMod val="20000"/>
              <a:lumOff val="80000"/>
            </a:schemeClr>
          </a:solidFill>
          <a:ln>
            <a:solidFill>
              <a:schemeClr val="tx1"/>
            </a:solidFill>
          </a:ln>
        </p:spPr>
        <p:txBody>
          <a:bodyPr rtlCol="0">
            <a:normAutofit/>
          </a:bodyPr>
          <a:lstStyle/>
          <a:p>
            <a:pPr marL="0" indent="0" algn="ctr" eaLnBrk="1" fontAlgn="auto" hangingPunct="1">
              <a:spcAft>
                <a:spcPts val="0"/>
              </a:spcAft>
              <a:buFont typeface="Arial" panose="020B0604020202020204" pitchFamily="34" charset="0"/>
              <a:buNone/>
              <a:defRPr/>
            </a:pPr>
            <a:endParaRPr lang="it-IT" altLang="it-IT" sz="2500" dirty="0">
              <a:latin typeface="Arial" panose="020B0604020202020204" pitchFamily="34" charset="0"/>
              <a:cs typeface="Arial" panose="020B0604020202020204" pitchFamily="34" charset="0"/>
            </a:endParaRPr>
          </a:p>
          <a:p>
            <a:pPr marL="0" indent="0" algn="ctr" eaLnBrk="1" fontAlgn="auto" hangingPunct="1">
              <a:spcAft>
                <a:spcPts val="0"/>
              </a:spcAft>
              <a:buFont typeface="Arial" panose="020B0604020202020204" pitchFamily="34" charset="0"/>
              <a:buNone/>
              <a:defRPr/>
            </a:pPr>
            <a:endParaRPr lang="it-IT" altLang="it-IT" sz="4400" dirty="0">
              <a:latin typeface="Arial" panose="020B0604020202020204" pitchFamily="34" charset="0"/>
              <a:cs typeface="Arial" panose="020B0604020202020204" pitchFamily="34" charset="0"/>
            </a:endParaRPr>
          </a:p>
          <a:p>
            <a:pPr marL="0" indent="0" algn="ctr" eaLnBrk="1" fontAlgn="auto" hangingPunct="1">
              <a:spcAft>
                <a:spcPts val="0"/>
              </a:spcAft>
              <a:buFont typeface="Arial" panose="020B0604020202020204" pitchFamily="34" charset="0"/>
              <a:buNone/>
              <a:defRPr/>
            </a:pPr>
            <a:endParaRPr lang="it-IT" altLang="it-IT" sz="4400" dirty="0">
              <a:latin typeface="Arial" panose="020B0604020202020204" pitchFamily="34" charset="0"/>
              <a:cs typeface="Arial" panose="020B0604020202020204" pitchFamily="34" charset="0"/>
            </a:endParaRPr>
          </a:p>
          <a:p>
            <a:pPr marL="0" indent="0" algn="ctr" eaLnBrk="1" fontAlgn="auto" hangingPunct="1">
              <a:spcAft>
                <a:spcPts val="0"/>
              </a:spcAft>
              <a:buFont typeface="Arial" panose="020B0604020202020204" pitchFamily="34" charset="0"/>
              <a:buNone/>
              <a:defRPr/>
            </a:pPr>
            <a:r>
              <a:rPr lang="it-IT" altLang="it-IT" sz="4400" dirty="0">
                <a:latin typeface="Arial" panose="020B0604020202020204" pitchFamily="34" charset="0"/>
                <a:cs typeface="Arial" panose="020B0604020202020204" pitchFamily="34" charset="0"/>
              </a:rPr>
              <a:t>Che cosa è l’</a:t>
            </a:r>
            <a:r>
              <a:rPr lang="it-IT" altLang="it-IT" sz="4400" b="1" dirty="0">
                <a:latin typeface="Arial" panose="020B0604020202020204" pitchFamily="34" charset="0"/>
                <a:cs typeface="Arial" panose="020B0604020202020204" pitchFamily="34" charset="0"/>
              </a:rPr>
              <a:t>etica</a:t>
            </a:r>
            <a:r>
              <a:rPr lang="it-IT" altLang="it-IT" sz="4400" dirty="0">
                <a:latin typeface="Arial" panose="020B0604020202020204" pitchFamily="34" charset="0"/>
                <a:cs typeface="Arial" panose="020B0604020202020204" pitchFamily="34" charset="0"/>
              </a:rPr>
              <a:t> e la </a:t>
            </a:r>
            <a:r>
              <a:rPr lang="it-IT" altLang="it-IT" sz="4400" b="1" dirty="0">
                <a:latin typeface="Arial" panose="020B0604020202020204" pitchFamily="34" charset="0"/>
                <a:cs typeface="Arial" panose="020B0604020202020204" pitchFamily="34" charset="0"/>
              </a:rPr>
              <a:t>bioetica</a:t>
            </a:r>
            <a:r>
              <a:rPr lang="it-IT" altLang="it-IT" sz="4400" dirty="0">
                <a:latin typeface="Arial" panose="020B0604020202020204" pitchFamily="34" charset="0"/>
                <a:cs typeface="Arial" panose="020B0604020202020204" pitchFamily="34" charset="0"/>
              </a:rPr>
              <a:t>?</a:t>
            </a:r>
          </a:p>
          <a:p>
            <a:pPr eaLnBrk="1" fontAlgn="auto" hangingPunct="1">
              <a:spcAft>
                <a:spcPts val="0"/>
              </a:spcAft>
              <a:buFontTx/>
              <a:buNone/>
              <a:defRPr/>
            </a:pPr>
            <a:endParaRPr lang="it-IT" altLang="it-IT" sz="2400" dirty="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Stampati"/>
          <p:cNvSpPr>
            <a:spLocks noGrp="1" noChangeArrowheads="1"/>
          </p:cNvSpPr>
          <p:nvPr>
            <p:ph idx="1"/>
          </p:nvPr>
        </p:nvSpPr>
        <p:spPr>
          <a:xfrm>
            <a:off x="515938" y="333375"/>
            <a:ext cx="11160125" cy="6335713"/>
          </a:xfrm>
          <a:solidFill>
            <a:schemeClr val="accent4">
              <a:lumMod val="20000"/>
              <a:lumOff val="80000"/>
            </a:schemeClr>
          </a:solidFill>
          <a:ln>
            <a:solidFill>
              <a:schemeClr val="tx1"/>
            </a:solidFill>
          </a:ln>
        </p:spPr>
        <p:txBody>
          <a:bodyPr rtlCol="0">
            <a:normAutofit/>
          </a:bodyPr>
          <a:lstStyle/>
          <a:p>
            <a:pPr marL="0" indent="0" algn="ctr" eaLnBrk="1" fontAlgn="auto" hangingPunct="1">
              <a:spcAft>
                <a:spcPts val="0"/>
              </a:spcAft>
              <a:buFont typeface="Arial" panose="020B0604020202020204" pitchFamily="34" charset="0"/>
              <a:buNone/>
              <a:defRPr/>
            </a:pPr>
            <a:endParaRPr lang="it-IT" altLang="it-IT" sz="4000" b="1" dirty="0">
              <a:latin typeface="Arial" panose="020B0604020202020204" pitchFamily="34" charset="0"/>
              <a:cs typeface="Arial" panose="020B0604020202020204" pitchFamily="34" charset="0"/>
            </a:endParaRPr>
          </a:p>
          <a:p>
            <a:pPr eaLnBrk="1" fontAlgn="auto" hangingPunct="1">
              <a:spcAft>
                <a:spcPts val="0"/>
              </a:spcAft>
              <a:buFontTx/>
              <a:buNone/>
              <a:defRPr/>
            </a:pPr>
            <a:endParaRPr lang="it-IT" altLang="it-IT" sz="2400" dirty="0">
              <a:latin typeface="Arial" panose="020B0604020202020204" pitchFamily="34" charset="0"/>
              <a:cs typeface="Arial" panose="020B0604020202020204" pitchFamily="34" charset="0"/>
            </a:endParaRPr>
          </a:p>
          <a:p>
            <a:pPr eaLnBrk="1" fontAlgn="auto" hangingPunct="1">
              <a:lnSpc>
                <a:spcPct val="160000"/>
              </a:lnSpc>
              <a:spcAft>
                <a:spcPts val="0"/>
              </a:spcAft>
              <a:buFontTx/>
              <a:buChar char="-"/>
              <a:defRPr/>
            </a:pPr>
            <a:r>
              <a:rPr lang="it-IT" altLang="it-IT" sz="2400" dirty="0">
                <a:latin typeface="Arial" panose="020B0604020202020204" pitchFamily="34" charset="0"/>
                <a:cs typeface="Arial" panose="020B0604020202020204" pitchFamily="34" charset="0"/>
              </a:rPr>
              <a:t>L’</a:t>
            </a:r>
            <a:r>
              <a:rPr lang="it-IT" altLang="it-IT" sz="2400" b="1" dirty="0">
                <a:latin typeface="Arial" panose="020B0604020202020204" pitchFamily="34" charset="0"/>
                <a:cs typeface="Arial" panose="020B0604020202020204" pitchFamily="34" charset="0"/>
              </a:rPr>
              <a:t>etica</a:t>
            </a:r>
            <a:r>
              <a:rPr lang="it-IT" altLang="it-IT" sz="2400" dirty="0">
                <a:latin typeface="Arial" panose="020B0604020202020204" pitchFamily="34" charset="0"/>
                <a:cs typeface="Arial" panose="020B0604020202020204" pitchFamily="34" charset="0"/>
              </a:rPr>
              <a:t> è il comportamento umano (la condotta morale) quando si vuole scegliere </a:t>
            </a:r>
          </a:p>
          <a:p>
            <a:pPr marL="0" indent="0" algn="ctr" eaLnBrk="1" fontAlgn="auto" hangingPunct="1">
              <a:lnSpc>
                <a:spcPct val="160000"/>
              </a:lnSpc>
              <a:spcAft>
                <a:spcPts val="0"/>
              </a:spcAft>
              <a:buFont typeface="Arial" panose="020B0604020202020204" pitchFamily="34" charset="0"/>
              <a:buNone/>
              <a:defRPr/>
            </a:pPr>
            <a:r>
              <a:rPr lang="it-IT" altLang="it-IT" sz="2400" dirty="0">
                <a:latin typeface="Arial" panose="020B0604020202020204" pitchFamily="34" charset="0"/>
                <a:cs typeface="Arial" panose="020B0604020202020204" pitchFamily="34" charset="0"/>
              </a:rPr>
              <a:t>il vero </a:t>
            </a:r>
            <a:r>
              <a:rPr lang="it-IT" altLang="it-IT" sz="2400" u="sng" dirty="0">
                <a:latin typeface="Arial" panose="020B0604020202020204" pitchFamily="34" charset="0"/>
                <a:cs typeface="Arial" panose="020B0604020202020204" pitchFamily="34" charset="0"/>
              </a:rPr>
              <a:t>bene</a:t>
            </a:r>
            <a:r>
              <a:rPr lang="it-IT" altLang="it-IT" sz="2400" b="1" dirty="0">
                <a:latin typeface="Arial" panose="020B0604020202020204" pitchFamily="34" charset="0"/>
                <a:cs typeface="Arial" panose="020B0604020202020204" pitchFamily="34" charset="0"/>
              </a:rPr>
              <a:t> </a:t>
            </a:r>
            <a:r>
              <a:rPr lang="it-IT" altLang="it-IT" sz="2400" dirty="0">
                <a:latin typeface="Arial" panose="020B0604020202020204" pitchFamily="34" charset="0"/>
                <a:cs typeface="Arial" panose="020B0604020202020204" pitchFamily="34" charset="0"/>
              </a:rPr>
              <a:t>e i mezzi per raggiungerlo.</a:t>
            </a:r>
          </a:p>
          <a:p>
            <a:pPr eaLnBrk="1" fontAlgn="auto" hangingPunct="1">
              <a:spcAft>
                <a:spcPts val="0"/>
              </a:spcAft>
              <a:buFontTx/>
              <a:buNone/>
              <a:defRPr/>
            </a:pPr>
            <a:endParaRPr lang="it-IT" altLang="it-IT" sz="2400" dirty="0">
              <a:latin typeface="Arial" panose="020B0604020202020204" pitchFamily="34" charset="0"/>
              <a:cs typeface="Arial" panose="020B0604020202020204" pitchFamily="34" charset="0"/>
            </a:endParaRPr>
          </a:p>
          <a:p>
            <a:pPr eaLnBrk="1" fontAlgn="auto" hangingPunct="1">
              <a:lnSpc>
                <a:spcPct val="150000"/>
              </a:lnSpc>
              <a:spcAft>
                <a:spcPts val="0"/>
              </a:spcAft>
              <a:buFontTx/>
              <a:buNone/>
              <a:defRPr/>
            </a:pPr>
            <a:r>
              <a:rPr lang="it-IT" altLang="it-IT" sz="2400" dirty="0">
                <a:latin typeface="Arial" panose="020B0604020202020204" pitchFamily="34" charset="0"/>
                <a:cs typeface="Arial" panose="020B0604020202020204" pitchFamily="34" charset="0"/>
              </a:rPr>
              <a:t>-  La </a:t>
            </a:r>
            <a:r>
              <a:rPr lang="it-IT" altLang="it-IT" sz="2400" b="1" dirty="0">
                <a:latin typeface="Arial" panose="020B0604020202020204" pitchFamily="34" charset="0"/>
                <a:cs typeface="Arial" panose="020B0604020202020204" pitchFamily="34" charset="0"/>
              </a:rPr>
              <a:t>bioetica</a:t>
            </a:r>
            <a:r>
              <a:rPr lang="it-IT" altLang="it-IT" sz="2400" dirty="0">
                <a:latin typeface="Arial" panose="020B0604020202020204" pitchFamily="34" charset="0"/>
                <a:cs typeface="Arial" panose="020B0604020202020204" pitchFamily="34" charset="0"/>
              </a:rPr>
              <a:t> è quella disciplina che studia e riflette le scelte morali (etiche) che riguardano </a:t>
            </a:r>
            <a:r>
              <a:rPr lang="it-IT" altLang="it-IT" sz="2400" b="1" dirty="0">
                <a:latin typeface="Arial" panose="020B0604020202020204" pitchFamily="34" charset="0"/>
                <a:cs typeface="Arial" panose="020B0604020202020204" pitchFamily="34" charset="0"/>
              </a:rPr>
              <a:t>la vita dell’uomo </a:t>
            </a:r>
            <a:r>
              <a:rPr lang="it-IT" altLang="it-IT" sz="2400" dirty="0">
                <a:latin typeface="Arial" panose="020B0604020202020204" pitchFamily="34" charset="0"/>
                <a:cs typeface="Arial" panose="020B0604020202020204" pitchFamily="34" charset="0"/>
              </a:rPr>
              <a:t>(</a:t>
            </a:r>
            <a:r>
              <a:rPr lang="it-IT" altLang="it-IT" sz="2400" i="1" dirty="0" err="1">
                <a:latin typeface="Arial" panose="020B0604020202020204" pitchFamily="34" charset="0"/>
                <a:cs typeface="Arial" panose="020B0604020202020204" pitchFamily="34" charset="0"/>
              </a:rPr>
              <a:t>bio</a:t>
            </a:r>
            <a:r>
              <a:rPr lang="it-IT" altLang="it-IT" sz="2400" dirty="0">
                <a:latin typeface="Arial" panose="020B0604020202020204" pitchFamily="34" charset="0"/>
                <a:cs typeface="Arial" panose="020B0604020202020204" pitchFamily="34" charset="0"/>
              </a:rPr>
              <a:t> = vita) di fronte ai nuovi problemi derivati dal progresso scientifico, dalla scienza medica e dalla biologia indipendentemente dalle diverse culture </a:t>
            </a:r>
            <a:r>
              <a:rPr lang="it-IT" altLang="it-IT" sz="2400">
                <a:latin typeface="Arial" panose="020B0604020202020204" pitchFamily="34" charset="0"/>
                <a:cs typeface="Arial" panose="020B0604020202020204" pitchFamily="34" charset="0"/>
              </a:rPr>
              <a:t>e religioni</a:t>
            </a:r>
            <a:r>
              <a:rPr lang="it-IT" altLang="it-IT" sz="2400"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Stampati"/>
          <p:cNvSpPr>
            <a:spLocks noGrp="1" noChangeArrowheads="1"/>
          </p:cNvSpPr>
          <p:nvPr>
            <p:ph idx="1"/>
          </p:nvPr>
        </p:nvSpPr>
        <p:spPr>
          <a:xfrm>
            <a:off x="515938" y="333375"/>
            <a:ext cx="11160125" cy="6335713"/>
          </a:xfrm>
          <a:solidFill>
            <a:schemeClr val="accent4">
              <a:lumMod val="20000"/>
              <a:lumOff val="80000"/>
            </a:schemeClr>
          </a:solidFill>
          <a:ln>
            <a:solidFill>
              <a:schemeClr val="tx1"/>
            </a:solidFill>
          </a:ln>
        </p:spPr>
        <p:txBody>
          <a:bodyPr rtlCol="0">
            <a:normAutofit fontScale="55000" lnSpcReduction="20000"/>
          </a:bodyPr>
          <a:lstStyle/>
          <a:p>
            <a:pPr eaLnBrk="1" fontAlgn="auto" hangingPunct="1">
              <a:spcAft>
                <a:spcPts val="0"/>
              </a:spcAft>
              <a:buFontTx/>
              <a:buNone/>
              <a:defRPr/>
            </a:pPr>
            <a:endParaRPr lang="it-IT" altLang="it-IT" sz="2400" dirty="0">
              <a:latin typeface="Arial" panose="020B0604020202020204" pitchFamily="34" charset="0"/>
              <a:cs typeface="Arial" panose="020B0604020202020204" pitchFamily="34" charset="0"/>
            </a:endParaRPr>
          </a:p>
          <a:p>
            <a:pPr lvl="1" eaLnBrk="1" fontAlgn="auto" hangingPunct="1">
              <a:lnSpc>
                <a:spcPct val="150000"/>
              </a:lnSpc>
              <a:spcAft>
                <a:spcPts val="0"/>
              </a:spcAft>
              <a:buFontTx/>
              <a:buChar char="-"/>
              <a:defRPr/>
            </a:pPr>
            <a:r>
              <a:rPr lang="it-IT" altLang="it-IT" sz="4000" dirty="0">
                <a:latin typeface="Arial" panose="020B0604020202020204" pitchFamily="34" charset="0"/>
                <a:cs typeface="Arial" panose="020B0604020202020204" pitchFamily="34" charset="0"/>
              </a:rPr>
              <a:t>Come si fa a decidere quale è il vero bene?</a:t>
            </a:r>
          </a:p>
          <a:p>
            <a:pPr lvl="1" eaLnBrk="1" fontAlgn="auto" hangingPunct="1">
              <a:lnSpc>
                <a:spcPct val="150000"/>
              </a:lnSpc>
              <a:spcAft>
                <a:spcPts val="0"/>
              </a:spcAft>
              <a:buFontTx/>
              <a:buChar char="-"/>
              <a:defRPr/>
            </a:pPr>
            <a:r>
              <a:rPr lang="it-IT" altLang="it-IT" sz="4000" dirty="0">
                <a:latin typeface="Arial" panose="020B0604020202020204" pitchFamily="34" charset="0"/>
                <a:cs typeface="Arial" panose="020B0604020202020204" pitchFamily="34" charset="0"/>
              </a:rPr>
              <a:t>Cosa è giusto o sbagliato?</a:t>
            </a:r>
          </a:p>
          <a:p>
            <a:pPr lvl="1" eaLnBrk="1" fontAlgn="auto" hangingPunct="1">
              <a:lnSpc>
                <a:spcPct val="150000"/>
              </a:lnSpc>
              <a:spcAft>
                <a:spcPts val="0"/>
              </a:spcAft>
              <a:buFontTx/>
              <a:buChar char="-"/>
              <a:defRPr/>
            </a:pPr>
            <a:r>
              <a:rPr lang="it-IT" altLang="it-IT" sz="4000" dirty="0">
                <a:latin typeface="Arial" panose="020B0604020202020204" pitchFamily="34" charset="0"/>
                <a:cs typeface="Arial" panose="020B0604020202020204" pitchFamily="34" charset="0"/>
              </a:rPr>
              <a:t>Da dove nasce il pensiero di </a:t>
            </a:r>
            <a:r>
              <a:rPr lang="it-IT" altLang="it-IT" sz="4000" b="1" dirty="0">
                <a:latin typeface="Arial" panose="020B0604020202020204" pitchFamily="34" charset="0"/>
                <a:cs typeface="Arial" panose="020B0604020202020204" pitchFamily="34" charset="0"/>
              </a:rPr>
              <a:t>GIUSTIZIA</a:t>
            </a:r>
            <a:r>
              <a:rPr lang="it-IT" altLang="it-IT" sz="4000" dirty="0">
                <a:latin typeface="Arial" panose="020B0604020202020204" pitchFamily="34" charset="0"/>
                <a:cs typeface="Arial" panose="020B0604020202020204" pitchFamily="34" charset="0"/>
              </a:rPr>
              <a:t>?</a:t>
            </a:r>
            <a:endParaRPr lang="it-IT" altLang="it-IT" sz="1800" dirty="0">
              <a:latin typeface="Arial" panose="020B0604020202020204" pitchFamily="34" charset="0"/>
              <a:cs typeface="Arial" panose="020B0604020202020204" pitchFamily="34" charset="0"/>
            </a:endParaRPr>
          </a:p>
          <a:p>
            <a:pPr marL="457200" lvl="1" indent="0" eaLnBrk="1" fontAlgn="auto" hangingPunct="1">
              <a:lnSpc>
                <a:spcPct val="150000"/>
              </a:lnSpc>
              <a:spcAft>
                <a:spcPts val="0"/>
              </a:spcAft>
              <a:buNone/>
              <a:defRPr/>
            </a:pPr>
            <a:endParaRPr lang="it-IT" altLang="it-IT" sz="1800" dirty="0">
              <a:latin typeface="Arial" panose="020B0604020202020204" pitchFamily="34" charset="0"/>
              <a:cs typeface="Arial" panose="020B0604020202020204" pitchFamily="34" charset="0"/>
            </a:endParaRPr>
          </a:p>
          <a:p>
            <a:pPr marL="457200" lvl="1" indent="0" eaLnBrk="1" fontAlgn="auto" hangingPunct="1">
              <a:lnSpc>
                <a:spcPct val="150000"/>
              </a:lnSpc>
              <a:spcAft>
                <a:spcPts val="0"/>
              </a:spcAft>
              <a:buNone/>
              <a:defRPr/>
            </a:pPr>
            <a:r>
              <a:rPr lang="it-IT" altLang="it-IT" sz="3200" dirty="0">
                <a:latin typeface="Arial" panose="020B0604020202020204" pitchFamily="34" charset="0"/>
                <a:cs typeface="Arial" panose="020B0604020202020204" pitchFamily="34" charset="0"/>
              </a:rPr>
              <a:t>La </a:t>
            </a:r>
            <a:r>
              <a:rPr lang="it-IT" altLang="it-IT" sz="3200" b="1" dirty="0">
                <a:latin typeface="Arial" panose="020B0604020202020204" pitchFamily="34" charset="0"/>
                <a:cs typeface="Arial" panose="020B0604020202020204" pitchFamily="34" charset="0"/>
              </a:rPr>
              <a:t>Giustizia</a:t>
            </a:r>
            <a:r>
              <a:rPr lang="it-IT" altLang="it-IT" sz="3200" dirty="0">
                <a:latin typeface="Arial" panose="020B0604020202020204" pitchFamily="34" charset="0"/>
                <a:cs typeface="Arial" panose="020B0604020202020204" pitchFamily="34" charset="0"/>
              </a:rPr>
              <a:t> nasce da quello che consideriamo più importante, da quello che amiamo.</a:t>
            </a:r>
          </a:p>
          <a:p>
            <a:pPr marL="914400" lvl="2" indent="0" algn="ctr" eaLnBrk="1" fontAlgn="auto" hangingPunct="1">
              <a:lnSpc>
                <a:spcPct val="150000"/>
              </a:lnSpc>
              <a:spcAft>
                <a:spcPts val="0"/>
              </a:spcAft>
              <a:buNone/>
              <a:defRPr/>
            </a:pPr>
            <a:r>
              <a:rPr lang="it-IT" altLang="it-IT" sz="3200" dirty="0">
                <a:latin typeface="Arial" panose="020B0604020202020204" pitchFamily="34" charset="0"/>
                <a:cs typeface="Arial" panose="020B0604020202020204" pitchFamily="34" charset="0"/>
              </a:rPr>
              <a:t>Es. il sasso gettato non crea senso di colpa</a:t>
            </a:r>
          </a:p>
          <a:p>
            <a:pPr marL="914400" lvl="2" indent="0" algn="ctr" eaLnBrk="1" fontAlgn="auto" hangingPunct="1">
              <a:lnSpc>
                <a:spcPct val="150000"/>
              </a:lnSpc>
              <a:spcAft>
                <a:spcPts val="0"/>
              </a:spcAft>
              <a:buNone/>
              <a:defRPr/>
            </a:pPr>
            <a:r>
              <a:rPr lang="it-IT" altLang="it-IT" sz="3200" dirty="0">
                <a:latin typeface="Arial" panose="020B0604020202020204" pitchFamily="34" charset="0"/>
                <a:cs typeface="Arial" panose="020B0604020202020204" pitchFamily="34" charset="0"/>
              </a:rPr>
              <a:t>diventa importante solo quando mi accorgo che era una pepita d’oro, </a:t>
            </a:r>
          </a:p>
          <a:p>
            <a:pPr marL="914400" lvl="2" indent="0" algn="ctr" eaLnBrk="1" fontAlgn="auto" hangingPunct="1">
              <a:lnSpc>
                <a:spcPct val="150000"/>
              </a:lnSpc>
              <a:spcAft>
                <a:spcPts val="0"/>
              </a:spcAft>
              <a:buNone/>
              <a:defRPr/>
            </a:pPr>
            <a:r>
              <a:rPr lang="it-IT" altLang="it-IT" sz="3200" dirty="0">
                <a:latin typeface="Arial" panose="020B0604020202020204" pitchFamily="34" charset="0"/>
                <a:cs typeface="Arial" panose="020B0604020202020204" pitchFamily="34" charset="0"/>
              </a:rPr>
              <a:t>e gettato e distrutto mi crea senso di colpa.</a:t>
            </a:r>
            <a:endParaRPr lang="it-IT" altLang="it-IT" sz="3200" dirty="0"/>
          </a:p>
          <a:p>
            <a:pPr marL="457200" lvl="1" indent="0" eaLnBrk="1" fontAlgn="auto" hangingPunct="1">
              <a:lnSpc>
                <a:spcPct val="150000"/>
              </a:lnSpc>
              <a:spcAft>
                <a:spcPts val="0"/>
              </a:spcAft>
              <a:buNone/>
              <a:defRPr/>
            </a:pPr>
            <a:r>
              <a:rPr lang="it-IT" altLang="it-IT" sz="3600" dirty="0">
                <a:latin typeface="Arial" panose="020B0604020202020204" pitchFamily="34" charset="0"/>
                <a:cs typeface="Arial" panose="020B0604020202020204" pitchFamily="34" charset="0"/>
              </a:rPr>
              <a:t>Il </a:t>
            </a:r>
            <a:r>
              <a:rPr lang="it-IT" altLang="it-IT" sz="3600" b="1" dirty="0">
                <a:latin typeface="Arial" panose="020B0604020202020204" pitchFamily="34" charset="0"/>
                <a:cs typeface="Arial" panose="020B0604020202020204" pitchFamily="34" charset="0"/>
              </a:rPr>
              <a:t>senso di colpa </a:t>
            </a:r>
            <a:r>
              <a:rPr lang="it-IT" altLang="it-IT" sz="3600" dirty="0">
                <a:latin typeface="Arial" panose="020B0604020202020204" pitchFamily="34" charset="0"/>
                <a:cs typeface="Arial" panose="020B0604020202020204" pitchFamily="34" charset="0"/>
              </a:rPr>
              <a:t>nasce da quello che considero un valore, importante.</a:t>
            </a:r>
          </a:p>
          <a:p>
            <a:pPr marL="914400" lvl="2" indent="0" algn="ctr" eaLnBrk="1" fontAlgn="auto" hangingPunct="1">
              <a:lnSpc>
                <a:spcPct val="150000"/>
              </a:lnSpc>
              <a:spcAft>
                <a:spcPts val="0"/>
              </a:spcAft>
              <a:buNone/>
              <a:defRPr/>
            </a:pPr>
            <a:r>
              <a:rPr lang="it-IT" altLang="it-IT" sz="3200" dirty="0">
                <a:latin typeface="Arial" panose="020B0604020202020204" pitchFamily="34" charset="0"/>
                <a:cs typeface="Arial" panose="020B0604020202020204" pitchFamily="34" charset="0"/>
              </a:rPr>
              <a:t>È importante ciò che abbiamo bisogno.</a:t>
            </a:r>
          </a:p>
          <a:p>
            <a:pPr marL="457200" lvl="1" indent="0" eaLnBrk="1" fontAlgn="auto" hangingPunct="1">
              <a:lnSpc>
                <a:spcPct val="150000"/>
              </a:lnSpc>
              <a:spcAft>
                <a:spcPts val="0"/>
              </a:spcAft>
              <a:buNone/>
              <a:defRPr/>
            </a:pPr>
            <a:r>
              <a:rPr lang="it-IT" altLang="it-IT" sz="3600" dirty="0">
                <a:latin typeface="Arial" panose="020B0604020202020204" pitchFamily="34" charset="0"/>
                <a:cs typeface="Arial" panose="020B0604020202020204" pitchFamily="34" charset="0"/>
              </a:rPr>
              <a:t>Il bisogno assoluto è di vivere, la VITA, tutto è per vivere!</a:t>
            </a:r>
          </a:p>
          <a:p>
            <a:pPr marL="914400" lvl="2" indent="0" algn="ctr" eaLnBrk="1" fontAlgn="auto" hangingPunct="1">
              <a:lnSpc>
                <a:spcPct val="150000"/>
              </a:lnSpc>
              <a:spcAft>
                <a:spcPts val="0"/>
              </a:spcAft>
              <a:buNone/>
              <a:defRPr/>
            </a:pPr>
            <a:r>
              <a:rPr lang="it-IT" altLang="it-IT" sz="3200" dirty="0">
                <a:latin typeface="Arial" panose="020B0604020202020204" pitchFamily="34" charset="0"/>
                <a:cs typeface="Arial" panose="020B0604020202020204" pitchFamily="34" charset="0"/>
              </a:rPr>
              <a:t>La GIUSTIZIA nasce dal senso di colpa. </a:t>
            </a:r>
          </a:p>
          <a:p>
            <a:pPr marL="914400" lvl="2" indent="0" algn="ctr" eaLnBrk="1" fontAlgn="auto" hangingPunct="1">
              <a:lnSpc>
                <a:spcPct val="150000"/>
              </a:lnSpc>
              <a:spcAft>
                <a:spcPts val="0"/>
              </a:spcAft>
              <a:buNone/>
              <a:defRPr/>
            </a:pPr>
            <a:r>
              <a:rPr lang="it-IT" altLang="it-IT" sz="5100" b="1" dirty="0">
                <a:latin typeface="Arial" panose="020B0604020202020204" pitchFamily="34" charset="0"/>
                <a:cs typeface="Arial" panose="020B0604020202020204" pitchFamily="34" charset="0"/>
              </a:rPr>
              <a:t>La SINDERESI </a:t>
            </a:r>
            <a:r>
              <a:rPr lang="it-IT" altLang="it-IT" sz="3200" dirty="0">
                <a:latin typeface="Arial" panose="020B0604020202020204" pitchFamily="34" charset="0"/>
                <a:cs typeface="Arial" panose="020B0604020202020204" pitchFamily="34" charset="0"/>
              </a:rPr>
              <a:t>è la capacità di distinguere il bene dal male</a:t>
            </a:r>
          </a:p>
        </p:txBody>
      </p:sp>
    </p:spTree>
    <p:extLst>
      <p:ext uri="{BB962C8B-B14F-4D97-AF65-F5344CB8AC3E}">
        <p14:creationId xmlns:p14="http://schemas.microsoft.com/office/powerpoint/2010/main" val="393314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 calcmode="lin" valueType="num">
                                      <p:cBhvr>
                                        <p:cTn id="7" dur="1000" fill="hold"/>
                                        <p:tgtEl>
                                          <p:spTgt spid="3075">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075">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07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075">
                                            <p:txEl>
                                              <p:pRg st="3" end="3"/>
                                            </p:txEl>
                                          </p:spTgt>
                                        </p:tgtEl>
                                        <p:attrNameLst>
                                          <p:attrName>style.visibility</p:attrName>
                                        </p:attrNameLst>
                                      </p:cBhvr>
                                      <p:to>
                                        <p:strVal val="visible"/>
                                      </p:to>
                                    </p:set>
                                    <p:animEffect transition="in" filter="wipe(left)">
                                      <p:cBhvr>
                                        <p:cTn id="14" dur="1500"/>
                                        <p:tgtEl>
                                          <p:spTgt spid="307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075">
                                            <p:txEl>
                                              <p:pRg st="5" end="5"/>
                                            </p:txEl>
                                          </p:spTgt>
                                        </p:tgtEl>
                                        <p:attrNameLst>
                                          <p:attrName>style.visibility</p:attrName>
                                        </p:attrNameLst>
                                      </p:cBhvr>
                                      <p:to>
                                        <p:strVal val="visible"/>
                                      </p:to>
                                    </p:set>
                                    <p:animEffect transition="in" filter="wipe(left)">
                                      <p:cBhvr>
                                        <p:cTn id="19" dur="1500"/>
                                        <p:tgtEl>
                                          <p:spTgt spid="307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75">
                                            <p:txEl>
                                              <p:pRg st="6" end="6"/>
                                            </p:txEl>
                                          </p:spTgt>
                                        </p:tgtEl>
                                        <p:attrNameLst>
                                          <p:attrName>style.visibility</p:attrName>
                                        </p:attrNameLst>
                                      </p:cBhvr>
                                      <p:to>
                                        <p:strVal val="visible"/>
                                      </p:to>
                                    </p:set>
                                    <p:animEffect transition="in" filter="fade">
                                      <p:cBhvr>
                                        <p:cTn id="24" dur="1750"/>
                                        <p:tgtEl>
                                          <p:spTgt spid="3075">
                                            <p:txEl>
                                              <p:pRg st="6" end="6"/>
                                            </p:txEl>
                                          </p:spTgt>
                                        </p:tgtEl>
                                      </p:cBhvr>
                                    </p:animEffect>
                                    <p:anim calcmode="lin" valueType="num">
                                      <p:cBhvr>
                                        <p:cTn id="25" dur="175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26" dur="1750" fill="hold"/>
                                        <p:tgtEl>
                                          <p:spTgt spid="3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75">
                                            <p:txEl>
                                              <p:pRg st="7" end="7"/>
                                            </p:txEl>
                                          </p:spTgt>
                                        </p:tgtEl>
                                        <p:attrNameLst>
                                          <p:attrName>style.visibility</p:attrName>
                                        </p:attrNameLst>
                                      </p:cBhvr>
                                      <p:to>
                                        <p:strVal val="visible"/>
                                      </p:to>
                                    </p:set>
                                    <p:animEffect transition="in" filter="fade">
                                      <p:cBhvr>
                                        <p:cTn id="31" dur="1750"/>
                                        <p:tgtEl>
                                          <p:spTgt spid="3075">
                                            <p:txEl>
                                              <p:pRg st="7" end="7"/>
                                            </p:txEl>
                                          </p:spTgt>
                                        </p:tgtEl>
                                      </p:cBhvr>
                                    </p:animEffect>
                                    <p:anim calcmode="lin" valueType="num">
                                      <p:cBhvr>
                                        <p:cTn id="32" dur="175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33" dur="1750" fill="hold"/>
                                        <p:tgtEl>
                                          <p:spTgt spid="30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075">
                                            <p:txEl>
                                              <p:pRg st="8" end="8"/>
                                            </p:txEl>
                                          </p:spTgt>
                                        </p:tgtEl>
                                        <p:attrNameLst>
                                          <p:attrName>style.visibility</p:attrName>
                                        </p:attrNameLst>
                                      </p:cBhvr>
                                      <p:to>
                                        <p:strVal val="visible"/>
                                      </p:to>
                                    </p:set>
                                    <p:animEffect transition="in" filter="fade">
                                      <p:cBhvr>
                                        <p:cTn id="38" dur="1750"/>
                                        <p:tgtEl>
                                          <p:spTgt spid="3075">
                                            <p:txEl>
                                              <p:pRg st="8" end="8"/>
                                            </p:txEl>
                                          </p:spTgt>
                                        </p:tgtEl>
                                      </p:cBhvr>
                                    </p:animEffect>
                                    <p:anim calcmode="lin" valueType="num">
                                      <p:cBhvr>
                                        <p:cTn id="39" dur="175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40" dur="1750" fill="hold"/>
                                        <p:tgtEl>
                                          <p:spTgt spid="307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075">
                                            <p:txEl>
                                              <p:pRg st="9" end="9"/>
                                            </p:txEl>
                                          </p:spTgt>
                                        </p:tgtEl>
                                        <p:attrNameLst>
                                          <p:attrName>style.visibility</p:attrName>
                                        </p:attrNameLst>
                                      </p:cBhvr>
                                      <p:to>
                                        <p:strVal val="visible"/>
                                      </p:to>
                                    </p:set>
                                    <p:animEffect transition="in" filter="fade">
                                      <p:cBhvr>
                                        <p:cTn id="45" dur="1750"/>
                                        <p:tgtEl>
                                          <p:spTgt spid="3075">
                                            <p:txEl>
                                              <p:pRg st="9" end="9"/>
                                            </p:txEl>
                                          </p:spTgt>
                                        </p:tgtEl>
                                      </p:cBhvr>
                                    </p:animEffect>
                                    <p:anim calcmode="lin" valueType="num">
                                      <p:cBhvr>
                                        <p:cTn id="46" dur="1750" fill="hold"/>
                                        <p:tgtEl>
                                          <p:spTgt spid="3075">
                                            <p:txEl>
                                              <p:pRg st="9" end="9"/>
                                            </p:txEl>
                                          </p:spTgt>
                                        </p:tgtEl>
                                        <p:attrNameLst>
                                          <p:attrName>ppt_x</p:attrName>
                                        </p:attrNameLst>
                                      </p:cBhvr>
                                      <p:tavLst>
                                        <p:tav tm="0">
                                          <p:val>
                                            <p:strVal val="#ppt_x"/>
                                          </p:val>
                                        </p:tav>
                                        <p:tav tm="100000">
                                          <p:val>
                                            <p:strVal val="#ppt_x"/>
                                          </p:val>
                                        </p:tav>
                                      </p:tavLst>
                                    </p:anim>
                                    <p:anim calcmode="lin" valueType="num">
                                      <p:cBhvr>
                                        <p:cTn id="47" dur="1750" fill="hold"/>
                                        <p:tgtEl>
                                          <p:spTgt spid="307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075">
                                            <p:txEl>
                                              <p:pRg st="10" end="10"/>
                                            </p:txEl>
                                          </p:spTgt>
                                        </p:tgtEl>
                                        <p:attrNameLst>
                                          <p:attrName>style.visibility</p:attrName>
                                        </p:attrNameLst>
                                      </p:cBhvr>
                                      <p:to>
                                        <p:strVal val="visible"/>
                                      </p:to>
                                    </p:set>
                                    <p:animEffect transition="in" filter="wipe(left)">
                                      <p:cBhvr>
                                        <p:cTn id="52" dur="2000"/>
                                        <p:tgtEl>
                                          <p:spTgt spid="307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075">
                                            <p:txEl>
                                              <p:pRg st="11" end="11"/>
                                            </p:txEl>
                                          </p:spTgt>
                                        </p:tgtEl>
                                        <p:attrNameLst>
                                          <p:attrName>style.visibility</p:attrName>
                                        </p:attrNameLst>
                                      </p:cBhvr>
                                      <p:to>
                                        <p:strVal val="visible"/>
                                      </p:to>
                                    </p:set>
                                    <p:animEffect transition="in" filter="wipe(left)">
                                      <p:cBhvr>
                                        <p:cTn id="57" dur="2000"/>
                                        <p:tgtEl>
                                          <p:spTgt spid="307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075">
                                            <p:txEl>
                                              <p:pRg st="12" end="12"/>
                                            </p:txEl>
                                          </p:spTgt>
                                        </p:tgtEl>
                                        <p:attrNameLst>
                                          <p:attrName>style.visibility</p:attrName>
                                        </p:attrNameLst>
                                      </p:cBhvr>
                                      <p:to>
                                        <p:strVal val="visible"/>
                                      </p:to>
                                    </p:set>
                                    <p:animEffect transition="in" filter="wipe(left)">
                                      <p:cBhvr>
                                        <p:cTn id="62" dur="2000"/>
                                        <p:tgtEl>
                                          <p:spTgt spid="307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075">
                                            <p:txEl>
                                              <p:pRg st="13" end="13"/>
                                            </p:txEl>
                                          </p:spTgt>
                                        </p:tgtEl>
                                        <p:attrNameLst>
                                          <p:attrName>style.visibility</p:attrName>
                                        </p:attrNameLst>
                                      </p:cBhvr>
                                      <p:to>
                                        <p:strVal val="visible"/>
                                      </p:to>
                                    </p:set>
                                    <p:animEffect transition="in" filter="wipe(left)">
                                      <p:cBhvr>
                                        <p:cTn id="67" dur="2750"/>
                                        <p:tgtEl>
                                          <p:spTgt spid="307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descr="Stampati"/>
          <p:cNvSpPr>
            <a:spLocks noGrp="1" noChangeArrowheads="1"/>
          </p:cNvSpPr>
          <p:nvPr>
            <p:ph idx="1"/>
          </p:nvPr>
        </p:nvSpPr>
        <p:spPr>
          <a:xfrm>
            <a:off x="623888" y="188913"/>
            <a:ext cx="11160125" cy="6408737"/>
          </a:xfrm>
          <a:solidFill>
            <a:schemeClr val="accent4">
              <a:lumMod val="20000"/>
              <a:lumOff val="80000"/>
            </a:schemeClr>
          </a:solidFill>
          <a:ln>
            <a:solidFill>
              <a:schemeClr val="tx1"/>
            </a:solidFill>
          </a:ln>
        </p:spPr>
        <p:txBody>
          <a:bodyPr rtlCol="0">
            <a:normAutofit/>
          </a:bodyPr>
          <a:lstStyle/>
          <a:p>
            <a:pPr marL="0" indent="0" eaLnBrk="1" fontAlgn="auto" hangingPunct="1">
              <a:lnSpc>
                <a:spcPct val="120000"/>
              </a:lnSpc>
              <a:spcAft>
                <a:spcPts val="0"/>
              </a:spcAft>
              <a:buFont typeface="Arial" panose="020B0604020202020204" pitchFamily="34" charset="0"/>
              <a:buNone/>
              <a:defRPr/>
            </a:pPr>
            <a:r>
              <a:rPr lang="it-IT" altLang="it-IT" sz="2200" dirty="0"/>
              <a:t>Il dibattito coinvolge teologi, medici, filosofi e giuristi. </a:t>
            </a:r>
          </a:p>
          <a:p>
            <a:pPr marL="0" indent="0" eaLnBrk="1" fontAlgn="auto" hangingPunct="1">
              <a:lnSpc>
                <a:spcPct val="120000"/>
              </a:lnSpc>
              <a:spcAft>
                <a:spcPts val="0"/>
              </a:spcAft>
              <a:buFont typeface="Arial" panose="020B0604020202020204" pitchFamily="34" charset="0"/>
              <a:buNone/>
              <a:defRPr/>
            </a:pPr>
            <a:r>
              <a:rPr lang="it-IT" altLang="it-IT" sz="2200" dirty="0"/>
              <a:t>Nell'ambito della medicina alcune problematiche sono di grande attualità, come per esempio stabilire delle regole per eventuali scelte terapeutiche sui malati gravi (per esempio l'eutanasia o l’accanimento terapeutico). </a:t>
            </a:r>
          </a:p>
          <a:p>
            <a:pPr eaLnBrk="1" fontAlgn="auto" hangingPunct="1">
              <a:lnSpc>
                <a:spcPct val="120000"/>
              </a:lnSpc>
              <a:spcAft>
                <a:spcPts val="0"/>
              </a:spcAft>
              <a:defRPr/>
            </a:pPr>
            <a:endParaRPr lang="it-IT" altLang="it-IT" sz="800" dirty="0"/>
          </a:p>
          <a:p>
            <a:pPr marL="0" indent="0" eaLnBrk="1" fontAlgn="auto" hangingPunct="1">
              <a:lnSpc>
                <a:spcPct val="120000"/>
              </a:lnSpc>
              <a:spcAft>
                <a:spcPts val="0"/>
              </a:spcAft>
              <a:buFont typeface="Arial" panose="020B0604020202020204" pitchFamily="34" charset="0"/>
              <a:buNone/>
              <a:defRPr/>
            </a:pPr>
            <a:r>
              <a:rPr lang="it-IT" altLang="it-IT" sz="2200" dirty="0"/>
              <a:t>Grande attenzione continua ad avere il problema dell'aborto, ci si chiede se sia lecito la sua pratica, o come considerare il feto, sia in senso biologico, sia in senso morale bioetico. Anche la fecondazione artificiale è ampiamente dibattuta. </a:t>
            </a:r>
          </a:p>
          <a:p>
            <a:pPr eaLnBrk="1" fontAlgn="auto" hangingPunct="1">
              <a:lnSpc>
                <a:spcPct val="120000"/>
              </a:lnSpc>
              <a:spcAft>
                <a:spcPts val="0"/>
              </a:spcAft>
              <a:defRPr/>
            </a:pPr>
            <a:endParaRPr lang="it-IT" altLang="it-IT" sz="800" dirty="0"/>
          </a:p>
          <a:p>
            <a:pPr marL="0" indent="0" eaLnBrk="1" fontAlgn="auto" hangingPunct="1">
              <a:lnSpc>
                <a:spcPct val="120000"/>
              </a:lnSpc>
              <a:spcAft>
                <a:spcPts val="0"/>
              </a:spcAft>
              <a:buFont typeface="Arial" panose="020B0604020202020204" pitchFamily="34" charset="0"/>
              <a:buNone/>
              <a:defRPr/>
            </a:pPr>
            <a:r>
              <a:rPr lang="it-IT" altLang="it-IT" sz="2200" dirty="0"/>
              <a:t>Si possono distinguere due posizioni: </a:t>
            </a:r>
          </a:p>
          <a:p>
            <a:pPr eaLnBrk="1" fontAlgn="auto" hangingPunct="1">
              <a:lnSpc>
                <a:spcPct val="120000"/>
              </a:lnSpc>
              <a:spcAft>
                <a:spcPts val="0"/>
              </a:spcAft>
              <a:buFontTx/>
              <a:buNone/>
              <a:defRPr/>
            </a:pPr>
            <a:r>
              <a:rPr lang="it-IT" altLang="it-IT" sz="2200" dirty="0"/>
              <a:t>    - una, la cattolica, che in realtà coinvolge tutte le religioni, vieta ogni mancanza di rispetto verso la vita umana; </a:t>
            </a:r>
          </a:p>
          <a:p>
            <a:pPr eaLnBrk="1" fontAlgn="auto" hangingPunct="1">
              <a:lnSpc>
                <a:spcPct val="120000"/>
              </a:lnSpc>
              <a:spcAft>
                <a:spcPts val="0"/>
              </a:spcAft>
              <a:buFontTx/>
              <a:buNone/>
              <a:defRPr/>
            </a:pPr>
            <a:r>
              <a:rPr lang="it-IT" altLang="it-IT" sz="2200" dirty="0"/>
              <a:t>    - un’altra, più possibilista, consente ogni forma di sperimentazione e di intervento sulla vita umana. Il dibattito è aperto.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rotWithShape="1">
          <a:gsLst>
            <a:gs pos="0">
              <a:srgbClr val="F7FAFD"/>
            </a:gs>
            <a:gs pos="23000">
              <a:srgbClr val="F7FAFD"/>
            </a:gs>
            <a:gs pos="30000">
              <a:srgbClr val="B5D2EC"/>
            </a:gs>
            <a:gs pos="67999">
              <a:srgbClr val="000000"/>
            </a:gs>
            <a:gs pos="100000">
              <a:srgbClr val="CEE1F2"/>
            </a:gs>
          </a:gsLst>
          <a:path path="shape">
            <a:fillToRect l="50000" t="50000" r="50000" b="50000"/>
          </a:path>
        </a:gradFill>
        <a:effectLst/>
      </p:bgPr>
    </p:bg>
    <p:spTree>
      <p:nvGrpSpPr>
        <p:cNvPr id="1" name=""/>
        <p:cNvGrpSpPr/>
        <p:nvPr/>
      </p:nvGrpSpPr>
      <p:grpSpPr>
        <a:xfrm>
          <a:off x="0" y="0"/>
          <a:ext cx="0" cy="0"/>
          <a:chOff x="0" y="0"/>
          <a:chExt cx="0" cy="0"/>
        </a:xfrm>
      </p:grpSpPr>
      <p:pic>
        <p:nvPicPr>
          <p:cNvPr id="512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873125"/>
            <a:ext cx="908685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descr="Stampati"/>
          <p:cNvSpPr>
            <a:spLocks noGrp="1" noChangeArrowheads="1"/>
          </p:cNvSpPr>
          <p:nvPr>
            <p:ph idx="1"/>
          </p:nvPr>
        </p:nvSpPr>
        <p:spPr>
          <a:xfrm>
            <a:off x="1181708" y="635000"/>
            <a:ext cx="9828584" cy="5588000"/>
          </a:xfrm>
          <a:solidFill>
            <a:srgbClr val="FFFFE1"/>
          </a:solidFill>
          <a:ln>
            <a:solidFill>
              <a:schemeClr val="tx1"/>
            </a:solidFill>
            <a:miter lim="800000"/>
            <a:headEnd/>
            <a:tailEnd/>
          </a:ln>
        </p:spPr>
        <p:txBody>
          <a:bodyPr/>
          <a:lstStyle/>
          <a:p>
            <a:pPr eaLnBrk="1" hangingPunct="1">
              <a:buFontTx/>
              <a:buNone/>
            </a:pPr>
            <a:endParaRPr lang="it-IT" altLang="it-IT" sz="1400" dirty="0">
              <a:latin typeface="Arial" panose="020B0604020202020204" pitchFamily="34" charset="0"/>
              <a:cs typeface="Arial" panose="020B0604020202020204" pitchFamily="34" charset="0"/>
            </a:endParaRP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Presupposti principali, al di fuori dei quali, </a:t>
            </a: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non è possibile comprendere o discutere</a:t>
            </a: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sulla </a:t>
            </a:r>
            <a:r>
              <a:rPr lang="it-IT" altLang="it-IT" sz="2400" b="1" dirty="0">
                <a:latin typeface="Arial" panose="020B0604020202020204" pitchFamily="34" charset="0"/>
                <a:cs typeface="Arial" panose="020B0604020202020204" pitchFamily="34" charset="0"/>
              </a:rPr>
              <a:t>bioetica</a:t>
            </a:r>
          </a:p>
          <a:p>
            <a:pPr eaLnBrk="1" hangingPunct="1">
              <a:lnSpc>
                <a:spcPct val="150000"/>
              </a:lnSpc>
              <a:buFontTx/>
              <a:buNone/>
            </a:pPr>
            <a:r>
              <a:rPr lang="it-IT" altLang="it-IT" sz="2400" dirty="0">
                <a:latin typeface="Arial" panose="020B0604020202020204" pitchFamily="34" charset="0"/>
                <a:cs typeface="Arial" panose="020B0604020202020204" pitchFamily="34" charset="0"/>
              </a:rPr>
              <a:t>    </a:t>
            </a: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Alla base di ogni discorso che affronteremo </a:t>
            </a: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vi sono due difficili domande </a:t>
            </a: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alle quali conseguono le diverse risposte.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descr="Papiro"/>
          <p:cNvSpPr>
            <a:spLocks noGrp="1" noChangeArrowheads="1"/>
          </p:cNvSpPr>
          <p:nvPr>
            <p:ph idx="1"/>
          </p:nvPr>
        </p:nvSpPr>
        <p:spPr>
          <a:xfrm>
            <a:off x="1981200" y="604044"/>
            <a:ext cx="8229600" cy="5649913"/>
          </a:xfrm>
          <a:solidFill>
            <a:schemeClr val="bg1"/>
          </a:solidFill>
          <a:ln>
            <a:solidFill>
              <a:schemeClr val="tx1"/>
            </a:solidFill>
          </a:ln>
        </p:spPr>
        <p:txBody>
          <a:bodyPr rtlCol="0">
            <a:normAutofit/>
          </a:bodyPr>
          <a:lstStyle/>
          <a:p>
            <a:pPr eaLnBrk="1" fontAlgn="auto" hangingPunct="1">
              <a:spcAft>
                <a:spcPts val="0"/>
              </a:spcAft>
              <a:defRPr/>
            </a:pPr>
            <a:endParaRPr lang="it-IT" altLang="it-IT" sz="4000" b="1" dirty="0"/>
          </a:p>
          <a:p>
            <a:pPr marL="0" indent="0" algn="ctr" eaLnBrk="1" fontAlgn="auto" hangingPunct="1">
              <a:spcAft>
                <a:spcPts val="0"/>
              </a:spcAft>
              <a:buFont typeface="Arial" panose="020B0604020202020204" pitchFamily="34" charset="0"/>
              <a:buNone/>
              <a:defRPr/>
            </a:pPr>
            <a:r>
              <a:rPr lang="it-IT" altLang="it-IT" sz="4000" b="1" dirty="0"/>
              <a:t>La vita </a:t>
            </a:r>
            <a:r>
              <a:rPr lang="it-IT" altLang="it-IT" sz="4000" b="1" u="sng" dirty="0"/>
              <a:t>UMANA</a:t>
            </a:r>
            <a:r>
              <a:rPr lang="it-IT" altLang="it-IT" sz="4000" b="1" dirty="0"/>
              <a:t> è importante?</a:t>
            </a:r>
          </a:p>
          <a:p>
            <a:pPr marL="0" indent="0" eaLnBrk="1" fontAlgn="auto" hangingPunct="1">
              <a:spcAft>
                <a:spcPts val="0"/>
              </a:spcAft>
              <a:buNone/>
              <a:defRPr/>
            </a:pPr>
            <a:endParaRPr lang="it-IT" altLang="it-IT" sz="4000" b="1" dirty="0"/>
          </a:p>
          <a:p>
            <a:pPr algn="ctr" eaLnBrk="1" fontAlgn="auto" hangingPunct="1">
              <a:spcAft>
                <a:spcPts val="0"/>
              </a:spcAft>
              <a:buFontTx/>
              <a:buNone/>
              <a:defRPr/>
            </a:pPr>
            <a:r>
              <a:rPr lang="it-IT" altLang="it-IT" sz="4000" b="1" dirty="0"/>
              <a:t>PERCHE’?</a:t>
            </a:r>
            <a:endParaRPr lang="it-IT" altLang="it-IT" sz="2400" dirty="0"/>
          </a:p>
          <a:p>
            <a:pPr algn="ctr" eaLnBrk="1" fontAlgn="auto" hangingPunct="1">
              <a:spcAft>
                <a:spcPts val="0"/>
              </a:spcAft>
              <a:buFontTx/>
              <a:buNone/>
              <a:defRPr/>
            </a:pPr>
            <a:r>
              <a:rPr lang="it-IT" altLang="it-IT" dirty="0"/>
              <a:t>(dibattito in classe)</a:t>
            </a:r>
          </a:p>
          <a:p>
            <a:pPr algn="ctr" eaLnBrk="1" fontAlgn="auto" hangingPunct="1">
              <a:spcAft>
                <a:spcPts val="0"/>
              </a:spcAft>
              <a:buFontTx/>
              <a:buNone/>
              <a:defRPr/>
            </a:pPr>
            <a:endParaRPr lang="it-IT" altLang="it-IT" dirty="0"/>
          </a:p>
          <a:p>
            <a:pPr algn="ctr" eaLnBrk="1" fontAlgn="auto" hangingPunct="1">
              <a:spcAft>
                <a:spcPts val="0"/>
              </a:spcAft>
              <a:buFontTx/>
              <a:buNone/>
              <a:defRPr/>
            </a:pPr>
            <a:r>
              <a:rPr lang="it-IT" altLang="it-IT" sz="4400" b="1"/>
              <a:t>Teleologia</a:t>
            </a:r>
            <a:endParaRPr lang="it-IT" altLang="it-IT" sz="4400" b="1" dirty="0"/>
          </a:p>
          <a:p>
            <a:pPr algn="ctr" eaLnBrk="1" fontAlgn="auto" hangingPunct="1">
              <a:spcAft>
                <a:spcPts val="0"/>
              </a:spcAft>
              <a:buFontTx/>
              <a:buNone/>
              <a:defRPr/>
            </a:pPr>
            <a:r>
              <a:rPr lang="it-IT" altLang="it-IT" sz="1600" dirty="0"/>
              <a:t>(</a:t>
            </a:r>
            <a:r>
              <a:rPr lang="it-IT" altLang="it-IT" sz="1600" i="1" dirty="0"/>
              <a:t>tele</a:t>
            </a:r>
            <a:r>
              <a:rPr lang="it-IT" altLang="it-IT" sz="1600" dirty="0"/>
              <a:t> = fine   logia = studio, discorso)  – la riflessione filosofica sullo scopo, il senso di tutto)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Effect transition="in" filter="fade">
                                      <p:cBhvr>
                                        <p:cTn id="7" dur="1000"/>
                                        <p:tgtEl>
                                          <p:spTgt spid="5123">
                                            <p:txEl>
                                              <p:pRg st="3" end="3"/>
                                            </p:txEl>
                                          </p:spTgt>
                                        </p:tgtEl>
                                      </p:cBhvr>
                                    </p:animEffect>
                                    <p:anim calcmode="lin" valueType="num">
                                      <p:cBhvr>
                                        <p:cTn id="8"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123">
                                            <p:txEl>
                                              <p:pRg st="4" end="4"/>
                                            </p:txEl>
                                          </p:spTgt>
                                        </p:tgtEl>
                                        <p:attrNameLst>
                                          <p:attrName>style.visibility</p:attrName>
                                        </p:attrNameLst>
                                      </p:cBhvr>
                                      <p:to>
                                        <p:strVal val="visible"/>
                                      </p:to>
                                    </p:set>
                                    <p:animEffect transition="in" filter="wipe(left)">
                                      <p:cBhvr>
                                        <p:cTn id="14" dur="500"/>
                                        <p:tgtEl>
                                          <p:spTgt spid="512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3">
                                            <p:txEl>
                                              <p:pRg st="6" end="6"/>
                                            </p:txEl>
                                          </p:spTgt>
                                        </p:tgtEl>
                                        <p:attrNameLst>
                                          <p:attrName>style.visibility</p:attrName>
                                        </p:attrNameLst>
                                      </p:cBhvr>
                                      <p:to>
                                        <p:strVal val="visible"/>
                                      </p:to>
                                    </p:set>
                                    <p:animEffect transition="in" filter="fade">
                                      <p:cBhvr>
                                        <p:cTn id="19" dur="1000"/>
                                        <p:tgtEl>
                                          <p:spTgt spid="5123">
                                            <p:txEl>
                                              <p:pRg st="6" end="6"/>
                                            </p:txEl>
                                          </p:spTgt>
                                        </p:tgtEl>
                                      </p:cBhvr>
                                    </p:animEffect>
                                    <p:anim calcmode="lin" valueType="num">
                                      <p:cBhvr>
                                        <p:cTn id="2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123">
                                            <p:txEl>
                                              <p:pRg st="7" end="7"/>
                                            </p:txEl>
                                          </p:spTgt>
                                        </p:tgtEl>
                                        <p:attrNameLst>
                                          <p:attrName>style.visibility</p:attrName>
                                        </p:attrNameLst>
                                      </p:cBhvr>
                                      <p:to>
                                        <p:strVal val="visible"/>
                                      </p:to>
                                    </p:set>
                                    <p:animEffect transition="in" filter="fade">
                                      <p:cBhvr>
                                        <p:cTn id="26" dur="1000"/>
                                        <p:tgtEl>
                                          <p:spTgt spid="5123">
                                            <p:txEl>
                                              <p:pRg st="7" end="7"/>
                                            </p:txEl>
                                          </p:spTgt>
                                        </p:tgtEl>
                                      </p:cBhvr>
                                    </p:animEffect>
                                    <p:anim calcmode="lin" valueType="num">
                                      <p:cBhvr>
                                        <p:cTn id="2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descr="Papiro"/>
          <p:cNvSpPr>
            <a:spLocks noGrp="1" noChangeArrowheads="1"/>
          </p:cNvSpPr>
          <p:nvPr>
            <p:ph idx="1"/>
          </p:nvPr>
        </p:nvSpPr>
        <p:spPr>
          <a:xfrm>
            <a:off x="731404" y="512676"/>
            <a:ext cx="10729192" cy="5832648"/>
          </a:xfrm>
          <a:solidFill>
            <a:schemeClr val="bg1"/>
          </a:solidFill>
          <a:ln>
            <a:solidFill>
              <a:schemeClr val="tx1"/>
            </a:solidFill>
          </a:ln>
        </p:spPr>
        <p:txBody>
          <a:bodyPr rtlCol="0">
            <a:normAutofit fontScale="62500" lnSpcReduction="20000"/>
          </a:bodyPr>
          <a:lstStyle/>
          <a:p>
            <a:pPr eaLnBrk="1" fontAlgn="auto" hangingPunct="1">
              <a:spcAft>
                <a:spcPts val="0"/>
              </a:spcAft>
              <a:defRPr/>
            </a:pPr>
            <a:endParaRPr lang="it-IT" altLang="it-IT" sz="4000" b="1" dirty="0"/>
          </a:p>
          <a:p>
            <a:pPr marL="0" indent="0" algn="ctr" eaLnBrk="1" fontAlgn="auto" hangingPunct="1">
              <a:lnSpc>
                <a:spcPct val="150000"/>
              </a:lnSpc>
              <a:spcAft>
                <a:spcPts val="0"/>
              </a:spcAft>
              <a:buFont typeface="Arial" panose="020B0604020202020204" pitchFamily="34" charset="0"/>
              <a:buNone/>
              <a:defRPr/>
            </a:pPr>
            <a:r>
              <a:rPr lang="it-IT" altLang="it-IT" sz="6000" b="1" dirty="0"/>
              <a:t>Visione materialistica laica</a:t>
            </a:r>
          </a:p>
          <a:p>
            <a:pPr marL="0" indent="0" algn="ctr" eaLnBrk="1" fontAlgn="auto" hangingPunct="1">
              <a:lnSpc>
                <a:spcPct val="150000"/>
              </a:lnSpc>
              <a:spcAft>
                <a:spcPts val="0"/>
              </a:spcAft>
              <a:buFont typeface="Arial" panose="020B0604020202020204" pitchFamily="34" charset="0"/>
              <a:buNone/>
              <a:defRPr/>
            </a:pPr>
            <a:r>
              <a:rPr lang="it-IT" altLang="it-IT" sz="6000" b="1" dirty="0"/>
              <a:t>sul senso della vita.</a:t>
            </a:r>
          </a:p>
          <a:p>
            <a:pPr marL="0" indent="0" algn="ctr" eaLnBrk="1" fontAlgn="auto" hangingPunct="1">
              <a:lnSpc>
                <a:spcPct val="150000"/>
              </a:lnSpc>
              <a:spcAft>
                <a:spcPts val="0"/>
              </a:spcAft>
              <a:buFont typeface="Arial" panose="020B0604020202020204" pitchFamily="34" charset="0"/>
              <a:buNone/>
              <a:defRPr/>
            </a:pPr>
            <a:endParaRPr lang="it-IT" altLang="it-IT" sz="6000" b="1" dirty="0"/>
          </a:p>
          <a:p>
            <a:pPr marL="0" indent="0" algn="ctr" eaLnBrk="1" fontAlgn="auto" hangingPunct="1">
              <a:lnSpc>
                <a:spcPct val="150000"/>
              </a:lnSpc>
              <a:spcAft>
                <a:spcPts val="0"/>
              </a:spcAft>
              <a:buFont typeface="Arial" panose="020B0604020202020204" pitchFamily="34" charset="0"/>
              <a:buNone/>
              <a:defRPr/>
            </a:pPr>
            <a:r>
              <a:rPr lang="it-IT" altLang="it-IT" sz="6000" dirty="0"/>
              <a:t>Quale potrebbe essere il senso della vita per un ateo, </a:t>
            </a:r>
          </a:p>
          <a:p>
            <a:pPr marL="0" indent="0" algn="ctr" eaLnBrk="1" fontAlgn="auto" hangingPunct="1">
              <a:lnSpc>
                <a:spcPct val="150000"/>
              </a:lnSpc>
              <a:spcAft>
                <a:spcPts val="0"/>
              </a:spcAft>
              <a:buFont typeface="Arial" panose="020B0604020202020204" pitchFamily="34" charset="0"/>
              <a:buNone/>
              <a:defRPr/>
            </a:pPr>
            <a:r>
              <a:rPr lang="it-IT" altLang="it-IT" sz="6000" dirty="0"/>
              <a:t>se poi tutti devono morire?</a:t>
            </a:r>
          </a:p>
          <a:p>
            <a:pPr marL="0" indent="0" eaLnBrk="1" fontAlgn="auto" hangingPunct="1">
              <a:spcAft>
                <a:spcPts val="0"/>
              </a:spcAft>
              <a:buNone/>
              <a:defRPr/>
            </a:pPr>
            <a:endParaRPr lang="it-IT" altLang="it-IT" sz="4000" b="1" dirty="0"/>
          </a:p>
        </p:txBody>
      </p:sp>
    </p:spTree>
    <p:extLst>
      <p:ext uri="{BB962C8B-B14F-4D97-AF65-F5344CB8AC3E}">
        <p14:creationId xmlns:p14="http://schemas.microsoft.com/office/powerpoint/2010/main" val="4157031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descr="Papiro"/>
          <p:cNvSpPr>
            <a:spLocks noGrp="1" noChangeArrowheads="1"/>
          </p:cNvSpPr>
          <p:nvPr>
            <p:ph idx="1"/>
          </p:nvPr>
        </p:nvSpPr>
        <p:spPr>
          <a:xfrm>
            <a:off x="550863" y="440668"/>
            <a:ext cx="11090275" cy="5976664"/>
          </a:xfrm>
          <a:solidFill>
            <a:schemeClr val="bg1"/>
          </a:solidFill>
          <a:ln>
            <a:solidFill>
              <a:schemeClr val="tx1"/>
            </a:solidFill>
          </a:ln>
        </p:spPr>
        <p:txBody>
          <a:bodyPr rtlCol="0">
            <a:normAutofit/>
          </a:bodyPr>
          <a:lstStyle/>
          <a:p>
            <a:pPr algn="ctr" eaLnBrk="1" fontAlgn="auto" hangingPunct="1">
              <a:lnSpc>
                <a:spcPct val="150000"/>
              </a:lnSpc>
              <a:spcAft>
                <a:spcPts val="0"/>
              </a:spcAft>
              <a:buFontTx/>
              <a:buNone/>
              <a:defRPr/>
            </a:pPr>
            <a:r>
              <a:rPr lang="it-IT" altLang="it-IT" sz="3600" dirty="0">
                <a:latin typeface="Arial" panose="020B0604020202020204" pitchFamily="34" charset="0"/>
                <a:cs typeface="Arial" panose="020B0604020202020204" pitchFamily="34" charset="0"/>
              </a:rPr>
              <a:t>Alcuni affermano che la vita umana </a:t>
            </a:r>
          </a:p>
          <a:p>
            <a:pPr algn="ctr" eaLnBrk="1" fontAlgn="auto" hangingPunct="1">
              <a:lnSpc>
                <a:spcPct val="150000"/>
              </a:lnSpc>
              <a:spcAft>
                <a:spcPts val="0"/>
              </a:spcAft>
              <a:buFontTx/>
              <a:buNone/>
              <a:defRPr/>
            </a:pPr>
            <a:r>
              <a:rPr lang="it-IT" altLang="it-IT" sz="3600" dirty="0">
                <a:latin typeface="Arial" panose="020B0604020202020204" pitchFamily="34" charset="0"/>
                <a:cs typeface="Arial" panose="020B0604020202020204" pitchFamily="34" charset="0"/>
              </a:rPr>
              <a:t>è importante </a:t>
            </a:r>
          </a:p>
          <a:p>
            <a:pPr algn="ctr" eaLnBrk="1" fontAlgn="auto" hangingPunct="1">
              <a:lnSpc>
                <a:spcPct val="150000"/>
              </a:lnSpc>
              <a:spcAft>
                <a:spcPts val="0"/>
              </a:spcAft>
              <a:buFontTx/>
              <a:buNone/>
              <a:defRPr/>
            </a:pPr>
            <a:r>
              <a:rPr lang="it-IT" altLang="it-IT" sz="3600" dirty="0">
                <a:latin typeface="Arial" panose="020B0604020202020204" pitchFamily="34" charset="0"/>
                <a:cs typeface="Arial" panose="020B0604020202020204" pitchFamily="34" charset="0"/>
              </a:rPr>
              <a:t>solo quando è </a:t>
            </a:r>
            <a:r>
              <a:rPr lang="it-IT" altLang="it-IT" sz="3600" b="1" dirty="0">
                <a:latin typeface="Arial" panose="020B0604020202020204" pitchFamily="34" charset="0"/>
                <a:cs typeface="Arial" panose="020B0604020202020204" pitchFamily="34" charset="0"/>
              </a:rPr>
              <a:t>utile</a:t>
            </a:r>
            <a:r>
              <a:rPr lang="it-IT" altLang="it-IT" sz="3600" dirty="0">
                <a:latin typeface="Arial" panose="020B0604020202020204" pitchFamily="34" charset="0"/>
                <a:cs typeface="Arial" panose="020B0604020202020204" pitchFamily="34" charset="0"/>
              </a:rPr>
              <a:t> alla società…</a:t>
            </a:r>
          </a:p>
          <a:p>
            <a:pPr algn="ctr" eaLnBrk="1" fontAlgn="auto" hangingPunct="1">
              <a:lnSpc>
                <a:spcPct val="110000"/>
              </a:lnSpc>
              <a:spcAft>
                <a:spcPts val="0"/>
              </a:spcAft>
              <a:buFontTx/>
              <a:buNone/>
              <a:defRPr/>
            </a:pPr>
            <a:endParaRPr lang="it-IT" altLang="it-IT" sz="3200" dirty="0">
              <a:latin typeface="Arial" panose="020B0604020202020204" pitchFamily="34" charset="0"/>
              <a:cs typeface="Arial" panose="020B0604020202020204" pitchFamily="34" charset="0"/>
            </a:endParaRPr>
          </a:p>
          <a:p>
            <a:pPr algn="ctr" eaLnBrk="1" fontAlgn="auto" hangingPunct="1">
              <a:lnSpc>
                <a:spcPct val="110000"/>
              </a:lnSpc>
              <a:spcAft>
                <a:spcPts val="0"/>
              </a:spcAft>
              <a:buFontTx/>
              <a:buNone/>
              <a:defRPr/>
            </a:pPr>
            <a:r>
              <a:rPr lang="it-IT" altLang="it-IT" sz="3200" dirty="0">
                <a:latin typeface="Arial" panose="020B0604020202020204" pitchFamily="34" charset="0"/>
                <a:cs typeface="Arial" panose="020B0604020202020204" pitchFamily="34" charset="0"/>
              </a:rPr>
              <a:t>Utilità solo economica?</a:t>
            </a:r>
          </a:p>
          <a:p>
            <a:pPr algn="ctr" eaLnBrk="1" fontAlgn="auto" hangingPunct="1">
              <a:lnSpc>
                <a:spcPct val="150000"/>
              </a:lnSpc>
              <a:spcAft>
                <a:spcPts val="0"/>
              </a:spcAft>
              <a:buFontTx/>
              <a:buNone/>
              <a:defRPr/>
            </a:pPr>
            <a:r>
              <a:rPr lang="it-IT" altLang="it-IT" sz="3200" dirty="0">
                <a:latin typeface="Arial" panose="020B0604020202020204" pitchFamily="34" charset="0"/>
                <a:cs typeface="Arial" panose="020B0604020202020204" pitchFamily="34" charset="0"/>
              </a:rPr>
              <a:t> Utile solo quando produce e lavora? (</a:t>
            </a:r>
            <a:r>
              <a:rPr lang="it-IT" sz="3200" i="1" dirty="0"/>
              <a:t>homo </a:t>
            </a:r>
            <a:r>
              <a:rPr lang="it-IT" sz="3200" i="1" dirty="0" err="1"/>
              <a:t>faber</a:t>
            </a:r>
            <a:r>
              <a:rPr lang="it-IT" sz="3200" dirty="0"/>
              <a:t>)</a:t>
            </a:r>
            <a:endParaRPr lang="it-IT" altLang="it-IT" sz="3200" dirty="0"/>
          </a:p>
          <a:p>
            <a:pPr algn="ctr" eaLnBrk="1" fontAlgn="auto" hangingPunct="1">
              <a:spcAft>
                <a:spcPts val="0"/>
              </a:spcAft>
              <a:buFontTx/>
              <a:buNone/>
              <a:defRPr/>
            </a:pPr>
            <a:r>
              <a:rPr lang="it-IT" altLang="it-IT" dirty="0"/>
              <a:t>(dibattito in classe)</a:t>
            </a:r>
          </a:p>
          <a:p>
            <a:pPr algn="ctr" eaLnBrk="1" fontAlgn="auto" hangingPunct="1">
              <a:spcAft>
                <a:spcPts val="0"/>
              </a:spcAft>
              <a:buFontTx/>
              <a:buNone/>
              <a:defRPr/>
            </a:pPr>
            <a:endParaRPr lang="it-IT" alt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3">
                                            <p:txEl>
                                              <p:pRg st="4" end="4"/>
                                            </p:txEl>
                                          </p:spTgt>
                                        </p:tgtEl>
                                        <p:attrNameLst>
                                          <p:attrName>style.visibility</p:attrName>
                                        </p:attrNameLst>
                                      </p:cBhvr>
                                      <p:to>
                                        <p:strVal val="visible"/>
                                      </p:to>
                                    </p:set>
                                    <p:animEffect transition="in" filter="wipe(left)">
                                      <p:cBhvr>
                                        <p:cTn id="7" dur="1250"/>
                                        <p:tgtEl>
                                          <p:spTgt spid="5123">
                                            <p:txEl>
                                              <p:pRg st="4" end="4"/>
                                            </p:txEl>
                                          </p:spTgt>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5123">
                                            <p:txEl>
                                              <p:pRg st="5" end="5"/>
                                            </p:txEl>
                                          </p:spTgt>
                                        </p:tgtEl>
                                        <p:attrNameLst>
                                          <p:attrName>style.visibility</p:attrName>
                                        </p:attrNameLst>
                                      </p:cBhvr>
                                      <p:to>
                                        <p:strVal val="visible"/>
                                      </p:to>
                                    </p:set>
                                    <p:animEffect transition="in" filter="wipe(left)">
                                      <p:cBhvr>
                                        <p:cTn id="11" dur="1500"/>
                                        <p:tgtEl>
                                          <p:spTgt spid="5123">
                                            <p:txEl>
                                              <p:pRg st="5" end="5"/>
                                            </p:txEl>
                                          </p:spTgt>
                                        </p:tgtEl>
                                      </p:cBhvr>
                                    </p:animEffect>
                                  </p:childTnLst>
                                </p:cTn>
                              </p:par>
                            </p:childTnLst>
                          </p:cTn>
                        </p:par>
                        <p:par>
                          <p:cTn id="12" fill="hold">
                            <p:stCondLst>
                              <p:cond delay="2750"/>
                            </p:stCondLst>
                            <p:childTnLst>
                              <p:par>
                                <p:cTn id="13" presetID="42" presetClass="entr" presetSubtype="0" fill="hold" nodeType="afterEffect">
                                  <p:stCondLst>
                                    <p:cond delay="0"/>
                                  </p:stCondLst>
                                  <p:childTnLst>
                                    <p:set>
                                      <p:cBhvr>
                                        <p:cTn id="14" dur="1" fill="hold">
                                          <p:stCondLst>
                                            <p:cond delay="0"/>
                                          </p:stCondLst>
                                        </p:cTn>
                                        <p:tgtEl>
                                          <p:spTgt spid="5123">
                                            <p:txEl>
                                              <p:pRg st="6" end="6"/>
                                            </p:txEl>
                                          </p:spTgt>
                                        </p:tgtEl>
                                        <p:attrNameLst>
                                          <p:attrName>style.visibility</p:attrName>
                                        </p:attrNameLst>
                                      </p:cBhvr>
                                      <p:to>
                                        <p:strVal val="visible"/>
                                      </p:to>
                                    </p:set>
                                    <p:animEffect transition="in" filter="fade">
                                      <p:cBhvr>
                                        <p:cTn id="15" dur="1000"/>
                                        <p:tgtEl>
                                          <p:spTgt spid="5123">
                                            <p:txEl>
                                              <p:pRg st="6" end="6"/>
                                            </p:txEl>
                                          </p:spTgt>
                                        </p:tgtEl>
                                      </p:cBhvr>
                                    </p:animEffect>
                                    <p:anim calcmode="lin" valueType="num">
                                      <p:cBhvr>
                                        <p:cTn id="16"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17"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descr="Papiro"/>
          <p:cNvSpPr>
            <a:spLocks noGrp="1" noChangeArrowheads="1"/>
          </p:cNvSpPr>
          <p:nvPr>
            <p:ph idx="1"/>
          </p:nvPr>
        </p:nvSpPr>
        <p:spPr>
          <a:xfrm>
            <a:off x="442913" y="431800"/>
            <a:ext cx="11306175" cy="5994400"/>
          </a:xfrm>
          <a:solidFill>
            <a:schemeClr val="bg1"/>
          </a:solidFill>
          <a:ln>
            <a:solidFill>
              <a:schemeClr val="tx1"/>
            </a:solidFill>
          </a:ln>
        </p:spPr>
        <p:txBody>
          <a:bodyPr rtlCol="0">
            <a:normAutofit fontScale="70000" lnSpcReduction="20000"/>
          </a:bodyPr>
          <a:lstStyle/>
          <a:p>
            <a:pPr eaLnBrk="1" fontAlgn="auto" hangingPunct="1">
              <a:spcAft>
                <a:spcPts val="0"/>
              </a:spcAft>
              <a:defRPr/>
            </a:pPr>
            <a:endParaRPr lang="it-IT" altLang="it-IT" sz="4000" b="1" dirty="0"/>
          </a:p>
          <a:p>
            <a:pPr algn="ctr" eaLnBrk="1" fontAlgn="auto" hangingPunct="1">
              <a:lnSpc>
                <a:spcPct val="150000"/>
              </a:lnSpc>
              <a:spcAft>
                <a:spcPts val="0"/>
              </a:spcAft>
              <a:buFontTx/>
              <a:buNone/>
              <a:defRPr/>
            </a:pPr>
            <a:r>
              <a:rPr lang="it-IT" altLang="it-IT" sz="4000" dirty="0">
                <a:latin typeface="Arial" panose="020B0604020202020204" pitchFamily="34" charset="0"/>
                <a:cs typeface="Arial" panose="020B0604020202020204" pitchFamily="34" charset="0"/>
              </a:rPr>
              <a:t>Alcuni affermano che la vita umana</a:t>
            </a:r>
          </a:p>
          <a:p>
            <a:pPr algn="ctr" eaLnBrk="1" fontAlgn="auto" hangingPunct="1">
              <a:lnSpc>
                <a:spcPct val="150000"/>
              </a:lnSpc>
              <a:spcAft>
                <a:spcPts val="0"/>
              </a:spcAft>
              <a:buFontTx/>
              <a:buNone/>
              <a:defRPr/>
            </a:pPr>
            <a:r>
              <a:rPr lang="it-IT" altLang="it-IT" sz="4000" dirty="0">
                <a:latin typeface="Arial" panose="020B0604020202020204" pitchFamily="34" charset="0"/>
                <a:cs typeface="Arial" panose="020B0604020202020204" pitchFamily="34" charset="0"/>
              </a:rPr>
              <a:t>è importante </a:t>
            </a:r>
          </a:p>
          <a:p>
            <a:pPr algn="ctr" eaLnBrk="1" fontAlgn="auto" hangingPunct="1">
              <a:lnSpc>
                <a:spcPct val="150000"/>
              </a:lnSpc>
              <a:spcAft>
                <a:spcPts val="0"/>
              </a:spcAft>
              <a:buFontTx/>
              <a:buNone/>
              <a:defRPr/>
            </a:pPr>
            <a:r>
              <a:rPr lang="it-IT" altLang="it-IT" sz="4000" dirty="0">
                <a:latin typeface="Arial" panose="020B0604020202020204" pitchFamily="34" charset="0"/>
                <a:cs typeface="Arial" panose="020B0604020202020204" pitchFamily="34" charset="0"/>
              </a:rPr>
              <a:t>solo quando non crea danno (crimini) alla società...</a:t>
            </a:r>
          </a:p>
          <a:p>
            <a:pPr algn="ctr" eaLnBrk="1" fontAlgn="auto" hangingPunct="1">
              <a:lnSpc>
                <a:spcPct val="150000"/>
              </a:lnSpc>
              <a:spcAft>
                <a:spcPts val="0"/>
              </a:spcAft>
              <a:buFontTx/>
              <a:buNone/>
              <a:defRPr/>
            </a:pPr>
            <a:endParaRPr lang="it-IT" altLang="it-IT" sz="4000" dirty="0">
              <a:latin typeface="Arial" panose="020B0604020202020204" pitchFamily="34" charset="0"/>
              <a:cs typeface="Arial" panose="020B0604020202020204" pitchFamily="34" charset="0"/>
            </a:endParaRPr>
          </a:p>
          <a:p>
            <a:pPr algn="ctr" eaLnBrk="1" fontAlgn="auto" hangingPunct="1">
              <a:lnSpc>
                <a:spcPct val="150000"/>
              </a:lnSpc>
              <a:spcAft>
                <a:spcPts val="0"/>
              </a:spcAft>
              <a:buFontTx/>
              <a:buNone/>
              <a:defRPr/>
            </a:pPr>
            <a:r>
              <a:rPr lang="it-IT" altLang="it-IT" sz="3500" dirty="0">
                <a:latin typeface="Arial" panose="020B0604020202020204" pitchFamily="34" charset="0"/>
                <a:cs typeface="Arial" panose="020B0604020202020204" pitchFamily="34" charset="0"/>
              </a:rPr>
              <a:t>Obiezione: il danno è inteso </a:t>
            </a:r>
            <a:r>
              <a:rPr lang="it-IT" altLang="it-IT" sz="3500" b="1" dirty="0">
                <a:latin typeface="Arial" panose="020B0604020202020204" pitchFamily="34" charset="0"/>
                <a:cs typeface="Arial" panose="020B0604020202020204" pitchFamily="34" charset="0"/>
              </a:rPr>
              <a:t>solo</a:t>
            </a:r>
            <a:r>
              <a:rPr lang="it-IT" altLang="it-IT" sz="3500" dirty="0">
                <a:latin typeface="Arial" panose="020B0604020202020204" pitchFamily="34" charset="0"/>
                <a:cs typeface="Arial" panose="020B0604020202020204" pitchFamily="34" charset="0"/>
              </a:rPr>
              <a:t> quando </a:t>
            </a:r>
          </a:p>
          <a:p>
            <a:pPr algn="ctr" eaLnBrk="1" fontAlgn="auto" hangingPunct="1">
              <a:lnSpc>
                <a:spcPct val="150000"/>
              </a:lnSpc>
              <a:spcAft>
                <a:spcPts val="0"/>
              </a:spcAft>
              <a:buFontTx/>
              <a:buNone/>
              <a:defRPr/>
            </a:pPr>
            <a:r>
              <a:rPr lang="it-IT" altLang="it-IT" sz="3500" dirty="0">
                <a:latin typeface="Arial" panose="020B0604020202020204" pitchFamily="34" charset="0"/>
                <a:cs typeface="Arial" panose="020B0604020202020204" pitchFamily="34" charset="0"/>
              </a:rPr>
              <a:t>è contro la vita umana degli altri?</a:t>
            </a:r>
          </a:p>
          <a:p>
            <a:pPr algn="ctr" eaLnBrk="1" fontAlgn="auto" hangingPunct="1">
              <a:lnSpc>
                <a:spcPct val="150000"/>
              </a:lnSpc>
              <a:spcAft>
                <a:spcPts val="0"/>
              </a:spcAft>
              <a:buFontTx/>
              <a:buNone/>
              <a:defRPr/>
            </a:pPr>
            <a:r>
              <a:rPr lang="it-IT" altLang="it-IT" sz="3500" dirty="0">
                <a:latin typeface="Arial" panose="020B0604020202020204" pitchFamily="34" charset="0"/>
                <a:cs typeface="Arial" panose="020B0604020202020204" pitchFamily="34" charset="0"/>
              </a:rPr>
              <a:t>Se una persona crea danno, un crimine, non ha più diritto di vivere?</a:t>
            </a:r>
          </a:p>
          <a:p>
            <a:pPr algn="ctr" eaLnBrk="1" fontAlgn="auto" hangingPunct="1">
              <a:spcAft>
                <a:spcPts val="0"/>
              </a:spcAft>
              <a:buFontTx/>
              <a:buNone/>
              <a:defRPr/>
            </a:pPr>
            <a:endParaRPr lang="it-IT" altLang="it-IT" sz="2400" dirty="0"/>
          </a:p>
          <a:p>
            <a:pPr algn="ctr" eaLnBrk="1" fontAlgn="auto" hangingPunct="1">
              <a:spcAft>
                <a:spcPts val="0"/>
              </a:spcAft>
              <a:buFontTx/>
              <a:buNone/>
              <a:defRPr/>
            </a:pPr>
            <a:r>
              <a:rPr lang="it-IT" altLang="it-IT" dirty="0"/>
              <a:t>(dibattito in classe)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5" end="5"/>
                                            </p:txEl>
                                          </p:spTgt>
                                        </p:tgtEl>
                                        <p:attrNameLst>
                                          <p:attrName>style.visibility</p:attrName>
                                        </p:attrNameLst>
                                      </p:cBhvr>
                                      <p:to>
                                        <p:strVal val="visible"/>
                                      </p:to>
                                    </p:set>
                                    <p:animEffect transition="in" filter="fade">
                                      <p:cBhvr>
                                        <p:cTn id="7" dur="1000"/>
                                        <p:tgtEl>
                                          <p:spTgt spid="5123">
                                            <p:txEl>
                                              <p:pRg st="5" end="5"/>
                                            </p:txEl>
                                          </p:spTgt>
                                        </p:tgtEl>
                                      </p:cBhvr>
                                    </p:animEffect>
                                    <p:anim calcmode="lin" valueType="num">
                                      <p:cBhvr>
                                        <p:cTn id="8"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6" end="6"/>
                                            </p:txEl>
                                          </p:spTgt>
                                        </p:tgtEl>
                                        <p:attrNameLst>
                                          <p:attrName>style.visibility</p:attrName>
                                        </p:attrNameLst>
                                      </p:cBhvr>
                                      <p:to>
                                        <p:strVal val="visible"/>
                                      </p:to>
                                    </p:set>
                                    <p:animEffect transition="in" filter="fade">
                                      <p:cBhvr>
                                        <p:cTn id="12" dur="1000"/>
                                        <p:tgtEl>
                                          <p:spTgt spid="5123">
                                            <p:txEl>
                                              <p:pRg st="6" end="6"/>
                                            </p:txEl>
                                          </p:spTgt>
                                        </p:tgtEl>
                                      </p:cBhvr>
                                    </p:animEffect>
                                    <p:anim calcmode="lin" valueType="num">
                                      <p:cBhvr>
                                        <p:cTn id="13"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3">
                                            <p:txEl>
                                              <p:pRg st="7" end="7"/>
                                            </p:txEl>
                                          </p:spTgt>
                                        </p:tgtEl>
                                        <p:attrNameLst>
                                          <p:attrName>style.visibility</p:attrName>
                                        </p:attrNameLst>
                                      </p:cBhvr>
                                      <p:to>
                                        <p:strVal val="visible"/>
                                      </p:to>
                                    </p:set>
                                    <p:animEffect transition="in" filter="fade">
                                      <p:cBhvr>
                                        <p:cTn id="17" dur="1000"/>
                                        <p:tgtEl>
                                          <p:spTgt spid="5123">
                                            <p:txEl>
                                              <p:pRg st="7" end="7"/>
                                            </p:txEl>
                                          </p:spTgt>
                                        </p:tgtEl>
                                      </p:cBhvr>
                                    </p:animEffect>
                                    <p:anim calcmode="lin" valueType="num">
                                      <p:cBhvr>
                                        <p:cTn id="18"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descr="Papiro"/>
          <p:cNvSpPr>
            <a:spLocks noGrp="1" noChangeArrowheads="1"/>
          </p:cNvSpPr>
          <p:nvPr>
            <p:ph idx="1"/>
          </p:nvPr>
        </p:nvSpPr>
        <p:spPr>
          <a:xfrm>
            <a:off x="227348" y="469107"/>
            <a:ext cx="11737304" cy="5919787"/>
          </a:xfrm>
          <a:solidFill>
            <a:schemeClr val="bg1"/>
          </a:solidFill>
          <a:ln>
            <a:solidFill>
              <a:schemeClr val="tx1"/>
            </a:solidFill>
            <a:miter lim="800000"/>
            <a:headEnd/>
            <a:tailEnd/>
          </a:ln>
        </p:spPr>
        <p:txBody>
          <a:bodyPr/>
          <a:lstStyle/>
          <a:p>
            <a:pPr algn="ctr" eaLnBrk="1" hangingPunct="1">
              <a:lnSpc>
                <a:spcPct val="150000"/>
              </a:lnSpc>
              <a:buFontTx/>
              <a:buNone/>
            </a:pPr>
            <a:endParaRPr lang="it-IT" altLang="it-IT" sz="800" b="1" dirty="0"/>
          </a:p>
          <a:p>
            <a:pPr algn="ctr" eaLnBrk="1" hangingPunct="1">
              <a:lnSpc>
                <a:spcPct val="150000"/>
              </a:lnSpc>
              <a:buFontTx/>
              <a:buNone/>
            </a:pPr>
            <a:r>
              <a:rPr lang="it-IT" altLang="it-IT" sz="3600" dirty="0">
                <a:latin typeface="Arial" panose="020B0604020202020204" pitchFamily="34" charset="0"/>
                <a:cs typeface="Arial" panose="020B0604020202020204" pitchFamily="34" charset="0"/>
              </a:rPr>
              <a:t>La prigione deve servire solo come </a:t>
            </a:r>
          </a:p>
          <a:p>
            <a:pPr algn="ctr" eaLnBrk="1" hangingPunct="1">
              <a:lnSpc>
                <a:spcPct val="150000"/>
              </a:lnSpc>
              <a:buFontTx/>
              <a:buNone/>
            </a:pPr>
            <a:r>
              <a:rPr lang="it-IT" altLang="it-IT" sz="3600" b="1" dirty="0">
                <a:latin typeface="Arial" panose="020B0604020202020204" pitchFamily="34" charset="0"/>
                <a:cs typeface="Arial" panose="020B0604020202020204" pitchFamily="34" charset="0"/>
              </a:rPr>
              <a:t>PUNIZIONE</a:t>
            </a:r>
            <a:r>
              <a:rPr lang="it-IT" altLang="it-IT" sz="3600" dirty="0">
                <a:latin typeface="Arial" panose="020B0604020202020204" pitchFamily="34" charset="0"/>
                <a:cs typeface="Arial" panose="020B0604020202020204" pitchFamily="34" charset="0"/>
              </a:rPr>
              <a:t> e vendetta?</a:t>
            </a:r>
          </a:p>
          <a:p>
            <a:pPr algn="ctr" eaLnBrk="1" hangingPunct="1">
              <a:lnSpc>
                <a:spcPct val="150000"/>
              </a:lnSpc>
              <a:buFontTx/>
              <a:buNone/>
            </a:pPr>
            <a:r>
              <a:rPr lang="it-IT" altLang="it-IT" sz="3600" dirty="0" err="1">
                <a:latin typeface="Arial" panose="020B0604020202020204" pitchFamily="34" charset="0"/>
                <a:cs typeface="Arial" panose="020B0604020202020204" pitchFamily="34" charset="0"/>
              </a:rPr>
              <a:t>--------</a:t>
            </a:r>
            <a:r>
              <a:rPr lang="it-IT" altLang="it-IT" sz="3600" dirty="0">
                <a:latin typeface="Arial" panose="020B0604020202020204" pitchFamily="34" charset="0"/>
                <a:cs typeface="Arial" panose="020B0604020202020204" pitchFamily="34" charset="0"/>
              </a:rPr>
              <a:t> </a:t>
            </a: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Oppure potrebbe servire per rieducare </a:t>
            </a: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e per recuperare la dignità umana?</a:t>
            </a: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Es. </a:t>
            </a:r>
            <a:r>
              <a:rPr lang="it-IT" altLang="it-IT" sz="2400" b="1" dirty="0">
                <a:latin typeface="Arial" panose="020B0604020202020204" pitchFamily="34" charset="0"/>
                <a:cs typeface="Arial" panose="020B0604020202020204" pitchFamily="34" charset="0"/>
              </a:rPr>
              <a:t>Cesare Beccaria </a:t>
            </a:r>
            <a:r>
              <a:rPr lang="it-IT" altLang="it-IT" sz="2400" dirty="0">
                <a:latin typeface="Arial" panose="020B0604020202020204" pitchFamily="34" charset="0"/>
                <a:cs typeface="Arial" panose="020B0604020202020204" pitchFamily="34" charset="0"/>
              </a:rPr>
              <a:t>(1738 – 1794), </a:t>
            </a: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illuminista ha scritto l’opera «Dei delitti e delle pene»  (dibattito in classe)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xEl>
                                              <p:pRg st="4" end="4"/>
                                            </p:txEl>
                                          </p:spTgt>
                                        </p:tgtEl>
                                        <p:attrNameLst>
                                          <p:attrName>style.visibility</p:attrName>
                                        </p:attrNameLst>
                                      </p:cBhvr>
                                      <p:to>
                                        <p:strVal val="visible"/>
                                      </p:to>
                                    </p:set>
                                    <p:animEffect transition="in" filter="fade">
                                      <p:cBhvr>
                                        <p:cTn id="7" dur="1000"/>
                                        <p:tgtEl>
                                          <p:spTgt spid="15362">
                                            <p:txEl>
                                              <p:pRg st="4" end="4"/>
                                            </p:txEl>
                                          </p:spTgt>
                                        </p:tgtEl>
                                      </p:cBhvr>
                                    </p:animEffect>
                                    <p:anim calcmode="lin" valueType="num">
                                      <p:cBhvr>
                                        <p:cTn id="8" dur="10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536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2">
                                            <p:txEl>
                                              <p:pRg st="5" end="5"/>
                                            </p:txEl>
                                          </p:spTgt>
                                        </p:tgtEl>
                                        <p:attrNameLst>
                                          <p:attrName>style.visibility</p:attrName>
                                        </p:attrNameLst>
                                      </p:cBhvr>
                                      <p:to>
                                        <p:strVal val="visible"/>
                                      </p:to>
                                    </p:set>
                                    <p:animEffect transition="in" filter="fade">
                                      <p:cBhvr>
                                        <p:cTn id="12" dur="1000"/>
                                        <p:tgtEl>
                                          <p:spTgt spid="15362">
                                            <p:txEl>
                                              <p:pRg st="5" end="5"/>
                                            </p:txEl>
                                          </p:spTgt>
                                        </p:tgtEl>
                                      </p:cBhvr>
                                    </p:animEffect>
                                    <p:anim calcmode="lin" valueType="num">
                                      <p:cBhvr>
                                        <p:cTn id="13" dur="10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5362">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362">
                                            <p:txEl>
                                              <p:pRg st="6" end="6"/>
                                            </p:txEl>
                                          </p:spTgt>
                                        </p:tgtEl>
                                        <p:attrNameLst>
                                          <p:attrName>style.visibility</p:attrName>
                                        </p:attrNameLst>
                                      </p:cBhvr>
                                      <p:to>
                                        <p:strVal val="visible"/>
                                      </p:to>
                                    </p:set>
                                    <p:animEffect transition="in" filter="fade">
                                      <p:cBhvr>
                                        <p:cTn id="17" dur="1000"/>
                                        <p:tgtEl>
                                          <p:spTgt spid="15362">
                                            <p:txEl>
                                              <p:pRg st="6" end="6"/>
                                            </p:txEl>
                                          </p:spTgt>
                                        </p:tgtEl>
                                      </p:cBhvr>
                                    </p:animEffect>
                                    <p:anim calcmode="lin" valueType="num">
                                      <p:cBhvr>
                                        <p:cTn id="18" dur="1000" fill="hold"/>
                                        <p:tgtEl>
                                          <p:spTgt spid="15362">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15362">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362">
                                            <p:txEl>
                                              <p:pRg st="7" end="7"/>
                                            </p:txEl>
                                          </p:spTgt>
                                        </p:tgtEl>
                                        <p:attrNameLst>
                                          <p:attrName>style.visibility</p:attrName>
                                        </p:attrNameLst>
                                      </p:cBhvr>
                                      <p:to>
                                        <p:strVal val="visible"/>
                                      </p:to>
                                    </p:set>
                                    <p:animEffect transition="in" filter="fade">
                                      <p:cBhvr>
                                        <p:cTn id="22" dur="1000"/>
                                        <p:tgtEl>
                                          <p:spTgt spid="15362">
                                            <p:txEl>
                                              <p:pRg st="7" end="7"/>
                                            </p:txEl>
                                          </p:spTgt>
                                        </p:tgtEl>
                                      </p:cBhvr>
                                    </p:animEffect>
                                    <p:anim calcmode="lin" valueType="num">
                                      <p:cBhvr>
                                        <p:cTn id="23" dur="1000" fill="hold"/>
                                        <p:tgtEl>
                                          <p:spTgt spid="15362">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1536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descr="Papiro"/>
          <p:cNvSpPr>
            <a:spLocks noGrp="1" noChangeArrowheads="1"/>
          </p:cNvSpPr>
          <p:nvPr>
            <p:ph idx="1"/>
          </p:nvPr>
        </p:nvSpPr>
        <p:spPr>
          <a:xfrm>
            <a:off x="911163" y="867397"/>
            <a:ext cx="10369674" cy="5123206"/>
          </a:xfrm>
          <a:solidFill>
            <a:schemeClr val="bg1"/>
          </a:solidFill>
          <a:ln>
            <a:solidFill>
              <a:schemeClr val="tx1"/>
            </a:solidFill>
            <a:miter lim="800000"/>
            <a:headEnd/>
            <a:tailEnd/>
          </a:ln>
        </p:spPr>
        <p:txBody>
          <a:bodyPr/>
          <a:lstStyle/>
          <a:p>
            <a:pPr algn="ctr" eaLnBrk="1" hangingPunct="1">
              <a:lnSpc>
                <a:spcPct val="150000"/>
              </a:lnSpc>
              <a:buFontTx/>
              <a:buNone/>
            </a:pPr>
            <a:endParaRPr lang="it-IT" altLang="it-IT" dirty="0">
              <a:latin typeface="Arial" panose="020B0604020202020204" pitchFamily="34" charset="0"/>
              <a:cs typeface="Arial" panose="020B0604020202020204" pitchFamily="34" charset="0"/>
            </a:endParaRPr>
          </a:p>
          <a:p>
            <a:pPr algn="ctr" eaLnBrk="1" hangingPunct="1">
              <a:lnSpc>
                <a:spcPct val="150000"/>
              </a:lnSpc>
              <a:buFontTx/>
              <a:buNone/>
            </a:pPr>
            <a:r>
              <a:rPr lang="it-IT" altLang="it-IT" sz="4800" b="1" dirty="0">
                <a:latin typeface="Arial" panose="020B0604020202020204" pitchFamily="34" charset="0"/>
                <a:cs typeface="Arial" panose="020B0604020202020204" pitchFamily="34" charset="0"/>
              </a:rPr>
              <a:t>Criminali si nasce o si diventa?</a:t>
            </a:r>
          </a:p>
          <a:p>
            <a:pPr algn="ctr" eaLnBrk="1" hangingPunct="1">
              <a:lnSpc>
                <a:spcPct val="150000"/>
              </a:lnSpc>
              <a:buFontTx/>
              <a:buNone/>
            </a:pPr>
            <a:r>
              <a:rPr lang="it-IT" altLang="it-IT" dirty="0">
                <a:latin typeface="Arial" panose="020B0604020202020204" pitchFamily="34" charset="0"/>
                <a:cs typeface="Arial" panose="020B0604020202020204" pitchFamily="34" charset="0"/>
              </a:rPr>
              <a:t> </a:t>
            </a:r>
            <a:r>
              <a:rPr lang="it-IT" altLang="it-IT" sz="3600" dirty="0">
                <a:latin typeface="Arial" panose="020B0604020202020204" pitchFamily="34" charset="0"/>
                <a:cs typeface="Arial" panose="020B0604020202020204" pitchFamily="34" charset="0"/>
              </a:rPr>
              <a:t>_______</a:t>
            </a:r>
          </a:p>
          <a:p>
            <a:pPr algn="ctr" eaLnBrk="1" hangingPunct="1">
              <a:lnSpc>
                <a:spcPct val="150000"/>
              </a:lnSpc>
              <a:buFontTx/>
              <a:buNone/>
            </a:pPr>
            <a:r>
              <a:rPr lang="it-IT" altLang="it-IT" sz="3200" dirty="0">
                <a:latin typeface="Arial" panose="020B0604020202020204" pitchFamily="34" charset="0"/>
                <a:cs typeface="Arial" panose="020B0604020202020204" pitchFamily="34" charset="0"/>
              </a:rPr>
              <a:t>Quali sono le cause principali per diventare criminali?</a:t>
            </a:r>
          </a:p>
          <a:p>
            <a:pPr algn="ctr" eaLnBrk="1" hangingPunct="1">
              <a:lnSpc>
                <a:spcPct val="150000"/>
              </a:lnSpc>
              <a:buFontTx/>
              <a:buNone/>
            </a:pPr>
            <a:r>
              <a:rPr lang="it-IT" altLang="it-IT" sz="3200" dirty="0">
                <a:latin typeface="Arial" panose="020B0604020202020204" pitchFamily="34" charset="0"/>
                <a:cs typeface="Arial" panose="020B0604020202020204" pitchFamily="34" charset="0"/>
              </a:rPr>
              <a:t>Mancanza d’amore e affetto fin da piccoli?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xEl>
                                              <p:pRg st="3" end="3"/>
                                            </p:txEl>
                                          </p:spTgt>
                                        </p:tgtEl>
                                        <p:attrNameLst>
                                          <p:attrName>style.visibility</p:attrName>
                                        </p:attrNameLst>
                                      </p:cBhvr>
                                      <p:to>
                                        <p:strVal val="visible"/>
                                      </p:to>
                                    </p:set>
                                    <p:animEffect transition="in" filter="fade">
                                      <p:cBhvr>
                                        <p:cTn id="7" dur="1000"/>
                                        <p:tgtEl>
                                          <p:spTgt spid="15362">
                                            <p:txEl>
                                              <p:pRg st="3" end="3"/>
                                            </p:txEl>
                                          </p:spTgt>
                                        </p:tgtEl>
                                      </p:cBhvr>
                                    </p:animEffect>
                                    <p:anim calcmode="lin" valueType="num">
                                      <p:cBhvr>
                                        <p:cTn id="8" dur="10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53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2">
                                            <p:txEl>
                                              <p:pRg st="4" end="4"/>
                                            </p:txEl>
                                          </p:spTgt>
                                        </p:tgtEl>
                                        <p:attrNameLst>
                                          <p:attrName>style.visibility</p:attrName>
                                        </p:attrNameLst>
                                      </p:cBhvr>
                                      <p:to>
                                        <p:strVal val="visible"/>
                                      </p:to>
                                    </p:set>
                                    <p:animEffect transition="in" filter="fade">
                                      <p:cBhvr>
                                        <p:cTn id="14" dur="1000"/>
                                        <p:tgtEl>
                                          <p:spTgt spid="15362">
                                            <p:txEl>
                                              <p:pRg st="4" end="4"/>
                                            </p:txEl>
                                          </p:spTgt>
                                        </p:tgtEl>
                                      </p:cBhvr>
                                    </p:animEffect>
                                    <p:anim calcmode="lin" valueType="num">
                                      <p:cBhvr>
                                        <p:cTn id="15" dur="10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53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descr="Papiro"/>
          <p:cNvSpPr>
            <a:spLocks noGrp="1" noChangeArrowheads="1"/>
          </p:cNvSpPr>
          <p:nvPr>
            <p:ph idx="1"/>
          </p:nvPr>
        </p:nvSpPr>
        <p:spPr>
          <a:xfrm>
            <a:off x="551384" y="285728"/>
            <a:ext cx="11365185" cy="6357981"/>
          </a:xfrm>
          <a:solidFill>
            <a:schemeClr val="bg1"/>
          </a:solidFill>
          <a:ln>
            <a:solidFill>
              <a:schemeClr val="tx1"/>
            </a:solidFill>
            <a:miter lim="800000"/>
            <a:headEnd/>
            <a:tailEnd/>
          </a:ln>
        </p:spPr>
        <p:txBody>
          <a:bodyPr/>
          <a:lstStyle/>
          <a:p>
            <a:pPr algn="ctr" eaLnBrk="1" hangingPunct="1">
              <a:lnSpc>
                <a:spcPct val="150000"/>
              </a:lnSpc>
              <a:buFontTx/>
              <a:buNone/>
            </a:pPr>
            <a:r>
              <a:rPr lang="it-IT" altLang="it-IT" sz="3200" b="1" dirty="0">
                <a:latin typeface="Arial" panose="020B0604020202020204" pitchFamily="34" charset="0"/>
                <a:cs typeface="Arial" panose="020B0604020202020204" pitchFamily="34" charset="0"/>
              </a:rPr>
              <a:t>DOMANDA</a:t>
            </a:r>
          </a:p>
          <a:p>
            <a:pPr algn="ctr" eaLnBrk="1" hangingPunct="1">
              <a:lnSpc>
                <a:spcPct val="150000"/>
              </a:lnSpc>
              <a:buFontTx/>
              <a:buNone/>
            </a:pPr>
            <a:r>
              <a:rPr lang="it-IT" altLang="it-IT" sz="1800" dirty="0">
                <a:latin typeface="Arial" panose="020B0604020202020204" pitchFamily="34" charset="0"/>
                <a:cs typeface="Arial" panose="020B0604020202020204" pitchFamily="34" charset="0"/>
              </a:rPr>
              <a:t>Se vi trovate in un quartiere pericoloso di criminali e vedete un bimbo soffrire di gravi disagi famigliari, </a:t>
            </a:r>
          </a:p>
          <a:p>
            <a:pPr algn="ctr" eaLnBrk="1" hangingPunct="1">
              <a:lnSpc>
                <a:spcPct val="150000"/>
              </a:lnSpc>
              <a:buFontTx/>
              <a:buNone/>
            </a:pPr>
            <a:r>
              <a:rPr lang="it-IT" altLang="it-IT" sz="1800" dirty="0">
                <a:latin typeface="Arial" panose="020B0604020202020204" pitchFamily="34" charset="0"/>
                <a:cs typeface="Arial" panose="020B0604020202020204" pitchFamily="34" charset="0"/>
              </a:rPr>
              <a:t>chi ha il coraggio di aiutarlo, denunciando alle autorità competenti, </a:t>
            </a:r>
          </a:p>
          <a:p>
            <a:pPr algn="ctr" eaLnBrk="1" hangingPunct="1">
              <a:lnSpc>
                <a:spcPct val="150000"/>
              </a:lnSpc>
              <a:buFontTx/>
              <a:buNone/>
            </a:pPr>
            <a:r>
              <a:rPr lang="it-IT" altLang="it-IT" sz="1800" dirty="0">
                <a:latin typeface="Arial" panose="020B0604020202020204" pitchFamily="34" charset="0"/>
                <a:cs typeface="Arial" panose="020B0604020202020204" pitchFamily="34" charset="0"/>
              </a:rPr>
              <a:t>sapendo che poi dopo a causa delle ritorsioni da parte dei genitori criminali, rischia fortemente la vita?</a:t>
            </a:r>
          </a:p>
          <a:p>
            <a:pPr algn="ctr" eaLnBrk="1" hangingPunct="1">
              <a:lnSpc>
                <a:spcPct val="150000"/>
              </a:lnSpc>
              <a:buFontTx/>
              <a:buNone/>
            </a:pPr>
            <a:r>
              <a:rPr lang="it-IT" altLang="it-IT" sz="2000" dirty="0">
                <a:latin typeface="Arial" panose="020B0604020202020204" pitchFamily="34" charset="0"/>
                <a:cs typeface="Arial" panose="020B0604020202020204" pitchFamily="34" charset="0"/>
              </a:rPr>
              <a:t>In questo caso, spesso si crea la </a:t>
            </a:r>
            <a:r>
              <a:rPr lang="it-IT" altLang="it-IT" sz="2000" b="1" dirty="0">
                <a:latin typeface="Arial" panose="020B0604020202020204" pitchFamily="34" charset="0"/>
                <a:cs typeface="Arial" panose="020B0604020202020204" pitchFamily="34" charset="0"/>
              </a:rPr>
              <a:t>OMERTA’</a:t>
            </a:r>
            <a:r>
              <a:rPr lang="it-IT" altLang="it-IT" sz="2000" dirty="0">
                <a:latin typeface="Arial" panose="020B0604020202020204" pitchFamily="34" charset="0"/>
                <a:cs typeface="Arial" panose="020B0604020202020204" pitchFamily="34" charset="0"/>
              </a:rPr>
              <a:t>, </a:t>
            </a:r>
          </a:p>
          <a:p>
            <a:pPr algn="ctr" eaLnBrk="1" hangingPunct="1">
              <a:lnSpc>
                <a:spcPct val="150000"/>
              </a:lnSpc>
              <a:buFontTx/>
              <a:buNone/>
            </a:pPr>
            <a:r>
              <a:rPr lang="it-IT" altLang="it-IT" sz="2000" dirty="0">
                <a:latin typeface="Arial" panose="020B0604020202020204" pitchFamily="34" charset="0"/>
                <a:cs typeface="Arial" panose="020B0604020202020204" pitchFamily="34" charset="0"/>
              </a:rPr>
              <a:t>ed istintivamente molti augurano la pena di morte…</a:t>
            </a:r>
          </a:p>
          <a:p>
            <a:pPr algn="ctr" eaLnBrk="1" hangingPunct="1">
              <a:lnSpc>
                <a:spcPct val="150000"/>
              </a:lnSpc>
              <a:buFontTx/>
              <a:buNone/>
            </a:pPr>
            <a:endParaRPr lang="it-IT" altLang="it-IT" sz="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xEl>
                                              <p:pRg st="4" end="4"/>
                                            </p:txEl>
                                          </p:spTgt>
                                        </p:tgtEl>
                                        <p:attrNameLst>
                                          <p:attrName>style.visibility</p:attrName>
                                        </p:attrNameLst>
                                      </p:cBhvr>
                                      <p:to>
                                        <p:strVal val="visible"/>
                                      </p:to>
                                    </p:set>
                                    <p:animEffect transition="in" filter="fade">
                                      <p:cBhvr>
                                        <p:cTn id="7" dur="1000"/>
                                        <p:tgtEl>
                                          <p:spTgt spid="15362">
                                            <p:txEl>
                                              <p:pRg st="4" end="4"/>
                                            </p:txEl>
                                          </p:spTgt>
                                        </p:tgtEl>
                                      </p:cBhvr>
                                    </p:animEffect>
                                    <p:anim calcmode="lin" valueType="num">
                                      <p:cBhvr>
                                        <p:cTn id="8" dur="10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536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2">
                                            <p:txEl>
                                              <p:pRg st="5" end="5"/>
                                            </p:txEl>
                                          </p:spTgt>
                                        </p:tgtEl>
                                        <p:attrNameLst>
                                          <p:attrName>style.visibility</p:attrName>
                                        </p:attrNameLst>
                                      </p:cBhvr>
                                      <p:to>
                                        <p:strVal val="visible"/>
                                      </p:to>
                                    </p:set>
                                    <p:animEffect transition="in" filter="fade">
                                      <p:cBhvr>
                                        <p:cTn id="12" dur="1000"/>
                                        <p:tgtEl>
                                          <p:spTgt spid="15362">
                                            <p:txEl>
                                              <p:pRg st="5" end="5"/>
                                            </p:txEl>
                                          </p:spTgt>
                                        </p:tgtEl>
                                      </p:cBhvr>
                                    </p:animEffect>
                                    <p:anim calcmode="lin" valueType="num">
                                      <p:cBhvr>
                                        <p:cTn id="13" dur="10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536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ABB3B46F-B0F3-4955-B0F6-DEB1E95DF4A7}"/>
              </a:ext>
            </a:extLst>
          </p:cNvPr>
          <p:cNvSpPr/>
          <p:nvPr/>
        </p:nvSpPr>
        <p:spPr>
          <a:xfrm>
            <a:off x="911424" y="404664"/>
            <a:ext cx="10513168" cy="3279424"/>
          </a:xfrm>
          <a:prstGeom prst="rect">
            <a:avLst/>
          </a:prstGeom>
          <a:solidFill>
            <a:schemeClr val="bg1"/>
          </a:solidFill>
        </p:spPr>
        <p:txBody>
          <a:bodyPr wrap="square">
            <a:spAutoFit/>
          </a:bodyPr>
          <a:lstStyle/>
          <a:p>
            <a:pPr algn="ctr" eaLnBrk="1" hangingPunct="1">
              <a:lnSpc>
                <a:spcPct val="150000"/>
              </a:lnSpc>
              <a:buFontTx/>
              <a:buNone/>
            </a:pPr>
            <a:r>
              <a:rPr lang="it-IT" altLang="it-IT" sz="4800" dirty="0">
                <a:cs typeface="Arial" panose="020B0604020202020204" pitchFamily="34" charset="0"/>
              </a:rPr>
              <a:t>La </a:t>
            </a:r>
            <a:r>
              <a:rPr lang="it-IT" altLang="it-IT" sz="4800" b="1" dirty="0">
                <a:cs typeface="Arial" panose="020B0604020202020204" pitchFamily="34" charset="0"/>
              </a:rPr>
              <a:t>pena di morte </a:t>
            </a:r>
          </a:p>
          <a:p>
            <a:pPr algn="ctr" eaLnBrk="1" hangingPunct="1">
              <a:lnSpc>
                <a:spcPct val="150000"/>
              </a:lnSpc>
              <a:buFontTx/>
              <a:buNone/>
            </a:pPr>
            <a:r>
              <a:rPr lang="it-IT" altLang="it-IT" sz="4800" dirty="0">
                <a:cs typeface="Arial" panose="020B0604020202020204" pitchFamily="34" charset="0"/>
              </a:rPr>
              <a:t>è un modo per non riconoscere </a:t>
            </a:r>
          </a:p>
          <a:p>
            <a:pPr algn="ctr" eaLnBrk="1" hangingPunct="1">
              <a:lnSpc>
                <a:spcPct val="150000"/>
              </a:lnSpc>
              <a:buFontTx/>
              <a:buNone/>
            </a:pPr>
            <a:r>
              <a:rPr lang="it-IT" altLang="it-IT" sz="4800" dirty="0">
                <a:cs typeface="Arial" panose="020B0604020202020204" pitchFamily="34" charset="0"/>
              </a:rPr>
              <a:t>le colpe sociali?</a:t>
            </a:r>
          </a:p>
        </p:txBody>
      </p:sp>
      <p:sp>
        <p:nvSpPr>
          <p:cNvPr id="5" name="Rettangolo 4">
            <a:extLst>
              <a:ext uri="{FF2B5EF4-FFF2-40B4-BE49-F238E27FC236}">
                <a16:creationId xmlns:a16="http://schemas.microsoft.com/office/drawing/2014/main" id="{965AAAFF-CF5D-4C3C-AFAB-B21C5A09B3C2}"/>
              </a:ext>
            </a:extLst>
          </p:cNvPr>
          <p:cNvSpPr/>
          <p:nvPr/>
        </p:nvSpPr>
        <p:spPr>
          <a:xfrm>
            <a:off x="929748" y="4221088"/>
            <a:ext cx="10441160" cy="2239844"/>
          </a:xfrm>
          <a:prstGeom prst="rect">
            <a:avLst/>
          </a:prstGeom>
          <a:solidFill>
            <a:schemeClr val="bg1"/>
          </a:solidFill>
        </p:spPr>
        <p:txBody>
          <a:bodyPr wrap="square">
            <a:spAutoFit/>
          </a:bodyPr>
          <a:lstStyle/>
          <a:p>
            <a:pPr algn="ctr" eaLnBrk="1" hangingPunct="1">
              <a:lnSpc>
                <a:spcPct val="150000"/>
              </a:lnSpc>
              <a:buFontTx/>
              <a:buNone/>
            </a:pPr>
            <a:r>
              <a:rPr lang="it-IT" altLang="it-IT" sz="2400" dirty="0">
                <a:cs typeface="Arial" panose="020B0604020202020204" pitchFamily="34" charset="0"/>
              </a:rPr>
              <a:t>Il criminale condannato a morte </a:t>
            </a:r>
          </a:p>
          <a:p>
            <a:pPr algn="ctr" eaLnBrk="1" hangingPunct="1">
              <a:lnSpc>
                <a:spcPct val="150000"/>
              </a:lnSpc>
              <a:buFontTx/>
              <a:buNone/>
            </a:pPr>
            <a:r>
              <a:rPr lang="it-IT" altLang="it-IT" sz="2400" dirty="0">
                <a:cs typeface="Arial" panose="020B0604020202020204" pitchFamily="34" charset="0"/>
              </a:rPr>
              <a:t>è un capro espiatorio per non riconoscere la corresponsabilità di tutti?   </a:t>
            </a:r>
          </a:p>
          <a:p>
            <a:pPr algn="ctr" eaLnBrk="1" hangingPunct="1">
              <a:lnSpc>
                <a:spcPct val="150000"/>
              </a:lnSpc>
              <a:buFontTx/>
              <a:buNone/>
            </a:pPr>
            <a:r>
              <a:rPr lang="it-IT" altLang="it-IT" sz="2400" dirty="0">
                <a:cs typeface="Arial" panose="020B0604020202020204" pitchFamily="34" charset="0"/>
              </a:rPr>
              <a:t>Oppure una liberazione che risolve il problema dei crimini nella società?</a:t>
            </a:r>
          </a:p>
          <a:p>
            <a:pPr algn="ctr" eaLnBrk="1" hangingPunct="1">
              <a:lnSpc>
                <a:spcPct val="150000"/>
              </a:lnSpc>
              <a:buFontTx/>
              <a:buNone/>
            </a:pPr>
            <a:r>
              <a:rPr lang="it-IT" altLang="it-IT" sz="2400" dirty="0">
                <a:cs typeface="Arial" panose="020B0604020202020204" pitchFamily="34" charset="0"/>
              </a:rPr>
              <a:t>È veramente la soluzione dei crimini nella società?</a:t>
            </a:r>
          </a:p>
        </p:txBody>
      </p:sp>
    </p:spTree>
    <p:extLst>
      <p:ext uri="{BB962C8B-B14F-4D97-AF65-F5344CB8AC3E}">
        <p14:creationId xmlns:p14="http://schemas.microsoft.com/office/powerpoint/2010/main" val="289125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DD37FF-C61F-429F-8367-F66C91026401}"/>
              </a:ext>
            </a:extLst>
          </p:cNvPr>
          <p:cNvSpPr/>
          <p:nvPr/>
        </p:nvSpPr>
        <p:spPr>
          <a:xfrm>
            <a:off x="1271464" y="476672"/>
            <a:ext cx="9649072" cy="1651671"/>
          </a:xfrm>
          <a:prstGeom prst="rect">
            <a:avLst/>
          </a:prstGeom>
          <a:solidFill>
            <a:schemeClr val="bg1"/>
          </a:solidFill>
        </p:spPr>
        <p:txBody>
          <a:bodyPr wrap="square">
            <a:spAutoFit/>
          </a:bodyPr>
          <a:lstStyle/>
          <a:p>
            <a:pPr>
              <a:lnSpc>
                <a:spcPct val="150000"/>
              </a:lnSpc>
            </a:pPr>
            <a:r>
              <a:rPr lang="it-IT" sz="3600" dirty="0"/>
              <a:t>Chi avrebbe il coraggio, per un bel stipendio, di uccidere un condannato a morte?</a:t>
            </a:r>
          </a:p>
        </p:txBody>
      </p:sp>
      <p:sp>
        <p:nvSpPr>
          <p:cNvPr id="3" name="Rettangolo 2">
            <a:extLst>
              <a:ext uri="{FF2B5EF4-FFF2-40B4-BE49-F238E27FC236}">
                <a16:creationId xmlns:a16="http://schemas.microsoft.com/office/drawing/2014/main" id="{CE2F79A8-F724-4621-99B4-7970D73663ED}"/>
              </a:ext>
            </a:extLst>
          </p:cNvPr>
          <p:cNvSpPr/>
          <p:nvPr/>
        </p:nvSpPr>
        <p:spPr>
          <a:xfrm>
            <a:off x="1271464" y="2603164"/>
            <a:ext cx="9649072" cy="1651671"/>
          </a:xfrm>
          <a:prstGeom prst="rect">
            <a:avLst/>
          </a:prstGeom>
          <a:solidFill>
            <a:schemeClr val="bg1"/>
          </a:solidFill>
        </p:spPr>
        <p:txBody>
          <a:bodyPr wrap="square">
            <a:spAutoFit/>
          </a:bodyPr>
          <a:lstStyle/>
          <a:p>
            <a:pPr>
              <a:lnSpc>
                <a:spcPct val="150000"/>
              </a:lnSpc>
            </a:pPr>
            <a:r>
              <a:rPr lang="it-IT" sz="3600" dirty="0"/>
              <a:t>Il boia, commette anche lui un vero e proprio omicidio, seppure è consentito dalla legge?</a:t>
            </a:r>
          </a:p>
        </p:txBody>
      </p:sp>
      <p:sp>
        <p:nvSpPr>
          <p:cNvPr id="4" name="Rettangolo 3">
            <a:extLst>
              <a:ext uri="{FF2B5EF4-FFF2-40B4-BE49-F238E27FC236}">
                <a16:creationId xmlns:a16="http://schemas.microsoft.com/office/drawing/2014/main" id="{C694CB10-F0A8-4EC8-99C9-0FDBA3702485}"/>
              </a:ext>
            </a:extLst>
          </p:cNvPr>
          <p:cNvSpPr/>
          <p:nvPr/>
        </p:nvSpPr>
        <p:spPr>
          <a:xfrm>
            <a:off x="1271464" y="4729656"/>
            <a:ext cx="9649072" cy="820674"/>
          </a:xfrm>
          <a:prstGeom prst="rect">
            <a:avLst/>
          </a:prstGeom>
          <a:solidFill>
            <a:schemeClr val="bg1"/>
          </a:solidFill>
        </p:spPr>
        <p:txBody>
          <a:bodyPr wrap="square">
            <a:spAutoFit/>
          </a:bodyPr>
          <a:lstStyle/>
          <a:p>
            <a:pPr>
              <a:lnSpc>
                <a:spcPct val="150000"/>
              </a:lnSpc>
            </a:pPr>
            <a:r>
              <a:rPr lang="it-IT" sz="3600" dirty="0"/>
              <a:t>La vendetta risolve tutti i problemi?</a:t>
            </a:r>
          </a:p>
        </p:txBody>
      </p:sp>
    </p:spTree>
    <p:extLst>
      <p:ext uri="{BB962C8B-B14F-4D97-AF65-F5344CB8AC3E}">
        <p14:creationId xmlns:p14="http://schemas.microsoft.com/office/powerpoint/2010/main" val="25912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1091" y="258902"/>
            <a:ext cx="11049820" cy="6340197"/>
          </a:xfrm>
          <a:prstGeom prst="rect">
            <a:avLst/>
          </a:prstGeom>
        </p:spPr>
        <p:txBody>
          <a:bodyPr wrap="none">
            <a:spAutoFit/>
          </a:bodyPr>
          <a:lstStyle/>
          <a:p>
            <a:pPr algn="ctr">
              <a:lnSpc>
                <a:spcPct val="200000"/>
              </a:lnSpc>
            </a:pPr>
            <a:r>
              <a:rPr lang="it-IT" sz="2800" b="1" dirty="0"/>
              <a:t>I diversi pareri:</a:t>
            </a:r>
          </a:p>
          <a:p>
            <a:pPr>
              <a:lnSpc>
                <a:spcPct val="200000"/>
              </a:lnSpc>
            </a:pPr>
            <a:r>
              <a:rPr lang="it-IT" sz="2800" b="1" dirty="0"/>
              <a:t>-  Opinione soggettiva -  SOGGETTIVITÀ</a:t>
            </a:r>
          </a:p>
          <a:p>
            <a:pPr>
              <a:lnSpc>
                <a:spcPct val="150000"/>
              </a:lnSpc>
            </a:pPr>
            <a:r>
              <a:rPr lang="it-IT" sz="2000" dirty="0"/>
              <a:t>Opinione personale, privata e che può essere discutibile dalla maggioranze delle persone</a:t>
            </a:r>
          </a:p>
          <a:p>
            <a:pPr>
              <a:lnSpc>
                <a:spcPct val="150000"/>
              </a:lnSpc>
            </a:pPr>
            <a:endParaRPr lang="it-IT" sz="2000" dirty="0"/>
          </a:p>
          <a:p>
            <a:pPr>
              <a:lnSpc>
                <a:spcPct val="150000"/>
              </a:lnSpc>
            </a:pPr>
            <a:r>
              <a:rPr lang="it-IT" sz="2800" b="1" dirty="0"/>
              <a:t>- Opinione obiettiva  - OBIETTIVITÀ</a:t>
            </a:r>
          </a:p>
          <a:p>
            <a:pPr>
              <a:lnSpc>
                <a:spcPct val="150000"/>
              </a:lnSpc>
            </a:pPr>
            <a:r>
              <a:rPr lang="it-IT" sz="2000" dirty="0"/>
              <a:t>Opinione condivisibile dalla maggioranza delle persone senza lasciarsi influenzare da interessi, </a:t>
            </a:r>
          </a:p>
          <a:p>
            <a:pPr>
              <a:lnSpc>
                <a:spcPct val="150000"/>
              </a:lnSpc>
            </a:pPr>
            <a:r>
              <a:rPr lang="it-IT" sz="2000" dirty="0"/>
              <a:t>pregiudizi, gusti o preferenze personali</a:t>
            </a:r>
          </a:p>
          <a:p>
            <a:pPr>
              <a:lnSpc>
                <a:spcPct val="150000"/>
              </a:lnSpc>
            </a:pPr>
            <a:endParaRPr lang="it-IT" sz="2000" dirty="0"/>
          </a:p>
          <a:p>
            <a:pPr>
              <a:lnSpc>
                <a:spcPct val="150000"/>
              </a:lnSpc>
            </a:pPr>
            <a:r>
              <a:rPr lang="it-IT" sz="2800" b="1" dirty="0"/>
              <a:t>- Opinione oggettiva  -  OGGETTIVITÀ</a:t>
            </a:r>
          </a:p>
          <a:p>
            <a:pPr>
              <a:lnSpc>
                <a:spcPct val="150000"/>
              </a:lnSpc>
            </a:pPr>
            <a:r>
              <a:rPr lang="it-IT" sz="2000" dirty="0"/>
              <a:t>Opinione non discutibile evidente e constatabile da tutti, estraneo a qualsiasi possibilità </a:t>
            </a:r>
          </a:p>
          <a:p>
            <a:pPr>
              <a:lnSpc>
                <a:spcPct val="150000"/>
              </a:lnSpc>
            </a:pPr>
            <a:r>
              <a:rPr lang="it-IT" sz="2000" dirty="0"/>
              <a:t>di interpretazione da parte dell'individuo es. la MATEMATICA e a volte la Scienza.</a:t>
            </a:r>
          </a:p>
        </p:txBody>
      </p:sp>
    </p:spTree>
    <p:extLst>
      <p:ext uri="{BB962C8B-B14F-4D97-AF65-F5344CB8AC3E}">
        <p14:creationId xmlns:p14="http://schemas.microsoft.com/office/powerpoint/2010/main" val="1146592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descr="Stampati"/>
          <p:cNvSpPr>
            <a:spLocks noGrp="1" noChangeArrowheads="1"/>
          </p:cNvSpPr>
          <p:nvPr>
            <p:ph idx="1"/>
          </p:nvPr>
        </p:nvSpPr>
        <p:spPr>
          <a:xfrm>
            <a:off x="947738" y="476250"/>
            <a:ext cx="10296525" cy="6048375"/>
          </a:xfrm>
          <a:solidFill>
            <a:schemeClr val="bg1"/>
          </a:solidFill>
          <a:ln>
            <a:solidFill>
              <a:schemeClr val="tx1"/>
            </a:solidFill>
            <a:miter lim="800000"/>
            <a:headEnd/>
            <a:tailEnd/>
          </a:ln>
        </p:spPr>
        <p:txBody>
          <a:bodyPr/>
          <a:lstStyle/>
          <a:p>
            <a:pPr eaLnBrk="1" hangingPunct="1">
              <a:defRPr/>
            </a:pPr>
            <a:endParaRPr lang="it-IT" altLang="it-IT" sz="4000" b="1" dirty="0"/>
          </a:p>
          <a:p>
            <a:pPr marL="0" indent="0" algn="ctr" eaLnBrk="1" hangingPunct="1">
              <a:lnSpc>
                <a:spcPct val="150000"/>
              </a:lnSpc>
              <a:buFont typeface="Arial" panose="020B0604020202020204" pitchFamily="34" charset="0"/>
              <a:buNone/>
              <a:defRPr/>
            </a:pPr>
            <a:r>
              <a:rPr lang="it-IT" altLang="it-IT" sz="4000" dirty="0">
                <a:latin typeface="Arial" panose="020B0604020202020204" pitchFamily="34" charset="0"/>
                <a:cs typeface="Arial" panose="020B0604020202020204" pitchFamily="34" charset="0"/>
              </a:rPr>
              <a:t>Quale potrebbe essere il grande senso </a:t>
            </a:r>
          </a:p>
          <a:p>
            <a:pPr marL="0" indent="0" algn="ctr" eaLnBrk="1" hangingPunct="1">
              <a:lnSpc>
                <a:spcPct val="150000"/>
              </a:lnSpc>
              <a:buFont typeface="Arial" panose="020B0604020202020204" pitchFamily="34" charset="0"/>
              <a:buNone/>
              <a:defRPr/>
            </a:pPr>
            <a:r>
              <a:rPr lang="it-IT" altLang="it-IT" sz="4000" dirty="0">
                <a:latin typeface="Arial" panose="020B0604020202020204" pitchFamily="34" charset="0"/>
                <a:cs typeface="Arial" panose="020B0604020202020204" pitchFamily="34" charset="0"/>
              </a:rPr>
              <a:t>della vita umana per un </a:t>
            </a:r>
            <a:r>
              <a:rPr lang="it-IT" altLang="it-IT" sz="4000" b="1" dirty="0">
                <a:latin typeface="Arial" panose="020B0604020202020204" pitchFamily="34" charset="0"/>
                <a:cs typeface="Arial" panose="020B0604020202020204" pitchFamily="34" charset="0"/>
              </a:rPr>
              <a:t>ateo</a:t>
            </a:r>
            <a:r>
              <a:rPr lang="it-IT" altLang="it-IT" sz="4000" dirty="0">
                <a:latin typeface="Arial" panose="020B0604020202020204" pitchFamily="34" charset="0"/>
                <a:cs typeface="Arial" panose="020B0604020202020204" pitchFamily="34" charset="0"/>
              </a:rPr>
              <a:t>?</a:t>
            </a:r>
          </a:p>
          <a:p>
            <a:pPr marL="0" indent="0" eaLnBrk="1" hangingPunct="1">
              <a:lnSpc>
                <a:spcPct val="150000"/>
              </a:lnSpc>
              <a:buFont typeface="Arial" panose="020B0604020202020204" pitchFamily="34" charset="0"/>
              <a:buNone/>
              <a:defRPr/>
            </a:pPr>
            <a:endParaRPr lang="it-IT" altLang="it-IT" sz="4000" dirty="0">
              <a:latin typeface="Arial" panose="020B0604020202020204" pitchFamily="34" charset="0"/>
              <a:cs typeface="Arial" panose="020B0604020202020204" pitchFamily="34" charset="0"/>
            </a:endParaRPr>
          </a:p>
          <a:p>
            <a:pPr marL="0" indent="0" algn="ctr" eaLnBrk="1" hangingPunct="1">
              <a:lnSpc>
                <a:spcPct val="150000"/>
              </a:lnSpc>
              <a:buFont typeface="Arial" panose="020B0604020202020204" pitchFamily="34" charset="0"/>
              <a:buNone/>
              <a:defRPr/>
            </a:pPr>
            <a:r>
              <a:rPr lang="it-IT" altLang="it-IT" sz="4000" dirty="0">
                <a:latin typeface="Arial" panose="020B0604020202020204" pitchFamily="34" charset="0"/>
                <a:cs typeface="Arial" panose="020B0604020202020204" pitchFamily="34" charset="0"/>
              </a:rPr>
              <a:t>Per un ateo che senso ha vivere e soffrire </a:t>
            </a:r>
          </a:p>
          <a:p>
            <a:pPr marL="0" indent="0" algn="ctr" eaLnBrk="1" hangingPunct="1">
              <a:lnSpc>
                <a:spcPct val="150000"/>
              </a:lnSpc>
              <a:buFont typeface="Arial" panose="020B0604020202020204" pitchFamily="34" charset="0"/>
              <a:buNone/>
              <a:defRPr/>
            </a:pPr>
            <a:r>
              <a:rPr lang="it-IT" altLang="it-IT" sz="4000" dirty="0">
                <a:latin typeface="Arial" panose="020B0604020202020204" pitchFamily="34" charset="0"/>
                <a:cs typeface="Arial" panose="020B0604020202020204" pitchFamily="34" charset="0"/>
              </a:rPr>
              <a:t>se poi tutti dobbiamo morire…?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xEl>
                                              <p:pRg st="4" end="4"/>
                                            </p:txEl>
                                          </p:spTgt>
                                        </p:tgtEl>
                                        <p:attrNameLst>
                                          <p:attrName>style.visibility</p:attrName>
                                        </p:attrNameLst>
                                      </p:cBhvr>
                                      <p:to>
                                        <p:strVal val="visible"/>
                                      </p:to>
                                    </p:set>
                                    <p:animEffect transition="in" filter="fade">
                                      <p:cBhvr>
                                        <p:cTn id="7" dur="1000"/>
                                        <p:tgtEl>
                                          <p:spTgt spid="11266">
                                            <p:txEl>
                                              <p:pRg st="4" end="4"/>
                                            </p:txEl>
                                          </p:spTgt>
                                        </p:tgtEl>
                                      </p:cBhvr>
                                    </p:animEffect>
                                    <p:anim calcmode="lin" valueType="num">
                                      <p:cBhvr>
                                        <p:cTn id="8" dur="1000" fill="hold"/>
                                        <p:tgtEl>
                                          <p:spTgt spid="1126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1266">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66">
                                            <p:txEl>
                                              <p:pRg st="5" end="5"/>
                                            </p:txEl>
                                          </p:spTgt>
                                        </p:tgtEl>
                                        <p:attrNameLst>
                                          <p:attrName>style.visibility</p:attrName>
                                        </p:attrNameLst>
                                      </p:cBhvr>
                                      <p:to>
                                        <p:strVal val="visible"/>
                                      </p:to>
                                    </p:set>
                                    <p:animEffect transition="in" filter="fade">
                                      <p:cBhvr>
                                        <p:cTn id="12" dur="1000"/>
                                        <p:tgtEl>
                                          <p:spTgt spid="11266">
                                            <p:txEl>
                                              <p:pRg st="5" end="5"/>
                                            </p:txEl>
                                          </p:spTgt>
                                        </p:tgtEl>
                                      </p:cBhvr>
                                    </p:animEffect>
                                    <p:anim calcmode="lin" valueType="num">
                                      <p:cBhvr>
                                        <p:cTn id="13" dur="1000" fill="hold"/>
                                        <p:tgtEl>
                                          <p:spTgt spid="11266">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126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descr="Stampati"/>
          <p:cNvSpPr>
            <a:spLocks noGrp="1" noChangeArrowheads="1"/>
          </p:cNvSpPr>
          <p:nvPr>
            <p:ph idx="1"/>
          </p:nvPr>
        </p:nvSpPr>
        <p:spPr>
          <a:xfrm>
            <a:off x="443372" y="404813"/>
            <a:ext cx="11305256" cy="6048375"/>
          </a:xfrm>
          <a:solidFill>
            <a:schemeClr val="bg1"/>
          </a:solidFill>
          <a:ln>
            <a:solidFill>
              <a:schemeClr val="tx1"/>
            </a:solidFill>
            <a:miter lim="800000"/>
            <a:headEnd/>
            <a:tailEnd/>
          </a:ln>
        </p:spPr>
        <p:txBody>
          <a:bodyPr/>
          <a:lstStyle/>
          <a:p>
            <a:pPr eaLnBrk="1" hangingPunct="1">
              <a:defRPr/>
            </a:pPr>
            <a:endParaRPr lang="it-IT" altLang="it-IT" sz="4000" b="1" dirty="0"/>
          </a:p>
          <a:p>
            <a:pPr marL="0" indent="0" algn="ctr" eaLnBrk="1" hangingPunct="1">
              <a:lnSpc>
                <a:spcPct val="150000"/>
              </a:lnSpc>
              <a:buFont typeface="Arial" panose="020B0604020202020204" pitchFamily="34" charset="0"/>
              <a:buNone/>
              <a:defRPr/>
            </a:pPr>
            <a:r>
              <a:rPr lang="it-IT" altLang="it-IT" sz="3200" dirty="0">
                <a:latin typeface="Arial" panose="020B0604020202020204" pitchFamily="34" charset="0"/>
                <a:cs typeface="Arial" panose="020B0604020202020204" pitchFamily="34" charset="0"/>
              </a:rPr>
              <a:t>Qualcuno potrebbe dare un senso alla vita </a:t>
            </a:r>
          </a:p>
          <a:p>
            <a:pPr marL="0" indent="0" algn="ctr" eaLnBrk="1" hangingPunct="1">
              <a:lnSpc>
                <a:spcPct val="150000"/>
              </a:lnSpc>
              <a:buFont typeface="Arial" panose="020B0604020202020204" pitchFamily="34" charset="0"/>
              <a:buNone/>
              <a:defRPr/>
            </a:pPr>
            <a:r>
              <a:rPr lang="it-IT" altLang="it-IT" sz="3200" dirty="0">
                <a:latin typeface="Arial" panose="020B0604020202020204" pitchFamily="34" charset="0"/>
                <a:cs typeface="Arial" panose="020B0604020202020204" pitchFamily="34" charset="0"/>
              </a:rPr>
              <a:t>solo nel godimento e nei piaceri.</a:t>
            </a:r>
          </a:p>
          <a:p>
            <a:pPr marL="0" indent="0" algn="ctr" eaLnBrk="1" hangingPunct="1">
              <a:lnSpc>
                <a:spcPct val="150000"/>
              </a:lnSpc>
              <a:buFont typeface="Arial" panose="020B0604020202020204" pitchFamily="34" charset="0"/>
              <a:buNone/>
              <a:defRPr/>
            </a:pPr>
            <a:r>
              <a:rPr lang="it-IT" altLang="it-IT" sz="3200" dirty="0">
                <a:latin typeface="Arial" panose="020B0604020202020204" pitchFamily="34" charset="0"/>
                <a:cs typeface="Arial" panose="020B0604020202020204" pitchFamily="34" charset="0"/>
              </a:rPr>
              <a:t>Che succede quando arriva il sacrificio, </a:t>
            </a:r>
          </a:p>
          <a:p>
            <a:pPr marL="0" indent="0" algn="ctr" eaLnBrk="1" hangingPunct="1">
              <a:lnSpc>
                <a:spcPct val="150000"/>
              </a:lnSpc>
              <a:buFont typeface="Arial" panose="020B0604020202020204" pitchFamily="34" charset="0"/>
              <a:buNone/>
              <a:defRPr/>
            </a:pPr>
            <a:r>
              <a:rPr lang="it-IT" altLang="it-IT" sz="3200" dirty="0">
                <a:latin typeface="Arial" panose="020B0604020202020204" pitchFamily="34" charset="0"/>
                <a:cs typeface="Arial" panose="020B0604020202020204" pitchFamily="34" charset="0"/>
              </a:rPr>
              <a:t>il dolore e la sofferenza?</a:t>
            </a:r>
          </a:p>
          <a:p>
            <a:pPr marL="0" indent="0" algn="ctr" eaLnBrk="1" hangingPunct="1">
              <a:lnSpc>
                <a:spcPct val="150000"/>
              </a:lnSpc>
              <a:buFont typeface="Arial" panose="020B0604020202020204" pitchFamily="34" charset="0"/>
              <a:buNone/>
              <a:defRPr/>
            </a:pPr>
            <a:r>
              <a:rPr lang="it-IT" altLang="it-IT" sz="3200" dirty="0">
                <a:latin typeface="Arial" panose="020B0604020202020204" pitchFamily="34" charset="0"/>
                <a:cs typeface="Arial" panose="020B0604020202020204" pitchFamily="34" charset="0"/>
              </a:rPr>
              <a:t>La felicità intesa come </a:t>
            </a:r>
            <a:r>
              <a:rPr lang="it-IT" altLang="it-IT" sz="3200" b="1" dirty="0">
                <a:latin typeface="Arial" panose="020B0604020202020204" pitchFamily="34" charset="0"/>
                <a:cs typeface="Arial" panose="020B0604020202020204" pitchFamily="34" charset="0"/>
              </a:rPr>
              <a:t>divertimento</a:t>
            </a:r>
            <a:r>
              <a:rPr lang="it-IT" altLang="it-IT" sz="3200" dirty="0">
                <a:latin typeface="Arial" panose="020B0604020202020204" pitchFamily="34" charset="0"/>
                <a:cs typeface="Arial" panose="020B0604020202020204" pitchFamily="34" charset="0"/>
              </a:rPr>
              <a:t> e godimento </a:t>
            </a:r>
          </a:p>
          <a:p>
            <a:pPr marL="0" indent="0" algn="ctr" eaLnBrk="1" hangingPunct="1">
              <a:lnSpc>
                <a:spcPct val="150000"/>
              </a:lnSpc>
              <a:buFont typeface="Arial" panose="020B0604020202020204" pitchFamily="34" charset="0"/>
              <a:buNone/>
              <a:defRPr/>
            </a:pPr>
            <a:r>
              <a:rPr lang="it-IT" altLang="it-IT" sz="3200" dirty="0">
                <a:latin typeface="Arial" panose="020B0604020202020204" pitchFamily="34" charset="0"/>
                <a:cs typeface="Arial" panose="020B0604020202020204" pitchFamily="34" charset="0"/>
              </a:rPr>
              <a:t>non è la </a:t>
            </a:r>
            <a:r>
              <a:rPr lang="it-IT" altLang="it-IT" sz="3200" b="1" dirty="0">
                <a:latin typeface="Arial" panose="020B0604020202020204" pitchFamily="34" charset="0"/>
                <a:cs typeface="Arial" panose="020B0604020202020204" pitchFamily="34" charset="0"/>
              </a:rPr>
              <a:t>GIOIA</a:t>
            </a:r>
            <a:r>
              <a:rPr lang="it-IT" altLang="it-IT" sz="3200" dirty="0">
                <a:latin typeface="Arial" panose="020B0604020202020204" pitchFamily="34" charset="0"/>
                <a:cs typeface="Arial" panose="020B0604020202020204" pitchFamily="34" charset="0"/>
              </a:rPr>
              <a:t> di vivere</a:t>
            </a:r>
          </a:p>
        </p:txBody>
      </p:sp>
    </p:spTree>
    <p:extLst>
      <p:ext uri="{BB962C8B-B14F-4D97-AF65-F5344CB8AC3E}">
        <p14:creationId xmlns:p14="http://schemas.microsoft.com/office/powerpoint/2010/main" val="202925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xEl>
                                              <p:pRg st="3" end="3"/>
                                            </p:txEl>
                                          </p:spTgt>
                                        </p:tgtEl>
                                        <p:attrNameLst>
                                          <p:attrName>style.visibility</p:attrName>
                                        </p:attrNameLst>
                                      </p:cBhvr>
                                      <p:to>
                                        <p:strVal val="visible"/>
                                      </p:to>
                                    </p:set>
                                    <p:animEffect transition="in" filter="fade">
                                      <p:cBhvr>
                                        <p:cTn id="7" dur="1000"/>
                                        <p:tgtEl>
                                          <p:spTgt spid="11266">
                                            <p:txEl>
                                              <p:pRg st="3" end="3"/>
                                            </p:txEl>
                                          </p:spTgt>
                                        </p:tgtEl>
                                      </p:cBhvr>
                                    </p:animEffect>
                                    <p:anim calcmode="lin" valueType="num">
                                      <p:cBhvr>
                                        <p:cTn id="8" dur="1000" fill="hold"/>
                                        <p:tgtEl>
                                          <p:spTgt spid="1126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126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66">
                                            <p:txEl>
                                              <p:pRg st="4" end="4"/>
                                            </p:txEl>
                                          </p:spTgt>
                                        </p:tgtEl>
                                        <p:attrNameLst>
                                          <p:attrName>style.visibility</p:attrName>
                                        </p:attrNameLst>
                                      </p:cBhvr>
                                      <p:to>
                                        <p:strVal val="visible"/>
                                      </p:to>
                                    </p:set>
                                    <p:animEffect transition="in" filter="fade">
                                      <p:cBhvr>
                                        <p:cTn id="12" dur="1000"/>
                                        <p:tgtEl>
                                          <p:spTgt spid="11266">
                                            <p:txEl>
                                              <p:pRg st="4" end="4"/>
                                            </p:txEl>
                                          </p:spTgt>
                                        </p:tgtEl>
                                      </p:cBhvr>
                                    </p:animEffect>
                                    <p:anim calcmode="lin" valueType="num">
                                      <p:cBhvr>
                                        <p:cTn id="13" dur="1000" fill="hold"/>
                                        <p:tgtEl>
                                          <p:spTgt spid="1126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1126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266">
                                            <p:txEl>
                                              <p:pRg st="5" end="5"/>
                                            </p:txEl>
                                          </p:spTgt>
                                        </p:tgtEl>
                                        <p:attrNameLst>
                                          <p:attrName>style.visibility</p:attrName>
                                        </p:attrNameLst>
                                      </p:cBhvr>
                                      <p:to>
                                        <p:strVal val="visible"/>
                                      </p:to>
                                    </p:set>
                                    <p:animEffect transition="in" filter="fade">
                                      <p:cBhvr>
                                        <p:cTn id="19" dur="1000"/>
                                        <p:tgtEl>
                                          <p:spTgt spid="11266">
                                            <p:txEl>
                                              <p:pRg st="5" end="5"/>
                                            </p:txEl>
                                          </p:spTgt>
                                        </p:tgtEl>
                                      </p:cBhvr>
                                    </p:animEffect>
                                    <p:anim calcmode="lin" valueType="num">
                                      <p:cBhvr>
                                        <p:cTn id="20" dur="1000" fill="hold"/>
                                        <p:tgtEl>
                                          <p:spTgt spid="11266">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11266">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266">
                                            <p:txEl>
                                              <p:pRg st="6" end="6"/>
                                            </p:txEl>
                                          </p:spTgt>
                                        </p:tgtEl>
                                        <p:attrNameLst>
                                          <p:attrName>style.visibility</p:attrName>
                                        </p:attrNameLst>
                                      </p:cBhvr>
                                      <p:to>
                                        <p:strVal val="visible"/>
                                      </p:to>
                                    </p:set>
                                    <p:animEffect transition="in" filter="fade">
                                      <p:cBhvr>
                                        <p:cTn id="24" dur="1000"/>
                                        <p:tgtEl>
                                          <p:spTgt spid="11266">
                                            <p:txEl>
                                              <p:pRg st="6" end="6"/>
                                            </p:txEl>
                                          </p:spTgt>
                                        </p:tgtEl>
                                      </p:cBhvr>
                                    </p:animEffect>
                                    <p:anim calcmode="lin" valueType="num">
                                      <p:cBhvr>
                                        <p:cTn id="25" dur="1000" fill="hold"/>
                                        <p:tgtEl>
                                          <p:spTgt spid="11266">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1126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ttangolo 1"/>
          <p:cNvSpPr>
            <a:spLocks noChangeArrowheads="1"/>
          </p:cNvSpPr>
          <p:nvPr/>
        </p:nvSpPr>
        <p:spPr bwMode="auto">
          <a:xfrm>
            <a:off x="666712" y="1000108"/>
            <a:ext cx="11014075" cy="28161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4500" dirty="0">
                <a:latin typeface="Arial" panose="020B0604020202020204" pitchFamily="34" charset="0"/>
              </a:rPr>
              <a:t>Il senso della vita</a:t>
            </a:r>
          </a:p>
          <a:p>
            <a:pPr algn="ctr">
              <a:lnSpc>
                <a:spcPct val="150000"/>
              </a:lnSpc>
              <a:spcBef>
                <a:spcPct val="0"/>
              </a:spcBef>
              <a:buFontTx/>
              <a:buNone/>
            </a:pPr>
            <a:r>
              <a:rPr lang="it-IT" altLang="it-IT" sz="4500" dirty="0">
                <a:latin typeface="Arial" panose="020B0604020202020204" pitchFamily="34" charset="0"/>
              </a:rPr>
              <a:t>nel dialogo e nella </a:t>
            </a:r>
            <a:r>
              <a:rPr lang="it-IT" altLang="it-IT" sz="4500" b="1" dirty="0">
                <a:latin typeface="Arial" panose="020B0604020202020204" pitchFamily="34" charset="0"/>
              </a:rPr>
              <a:t>condivisione</a:t>
            </a:r>
          </a:p>
          <a:p>
            <a:pPr algn="ctr">
              <a:lnSpc>
                <a:spcPct val="150000"/>
              </a:lnSpc>
              <a:spcBef>
                <a:spcPct val="0"/>
              </a:spcBef>
              <a:buFontTx/>
              <a:buNone/>
            </a:pPr>
            <a:r>
              <a:rPr lang="it-IT" altLang="it-IT" dirty="0">
                <a:latin typeface="Arial" panose="020B0604020202020204" pitchFamily="34" charset="0"/>
              </a:rPr>
              <a:t>(scenetta del silenzio)</a:t>
            </a:r>
          </a:p>
        </p:txBody>
      </p:sp>
      <p:sp>
        <p:nvSpPr>
          <p:cNvPr id="2" name="Rettangolo 1"/>
          <p:cNvSpPr>
            <a:spLocks noChangeArrowheads="1"/>
          </p:cNvSpPr>
          <p:nvPr/>
        </p:nvSpPr>
        <p:spPr bwMode="auto">
          <a:xfrm>
            <a:off x="505907" y="4509120"/>
            <a:ext cx="10952037" cy="1384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dirty="0">
                <a:latin typeface="Arial" panose="020B0604020202020204" pitchFamily="34" charset="0"/>
              </a:rPr>
              <a:t>La condivisione è un aspetto dell’amore, </a:t>
            </a:r>
          </a:p>
          <a:p>
            <a:pPr algn="ctr">
              <a:lnSpc>
                <a:spcPct val="150000"/>
              </a:lnSpc>
              <a:spcBef>
                <a:spcPct val="0"/>
              </a:spcBef>
              <a:buFontTx/>
              <a:buNone/>
            </a:pPr>
            <a:r>
              <a:rPr lang="it-IT" altLang="it-IT" b="1" dirty="0">
                <a:latin typeface="Arial" panose="020B0604020202020204" pitchFamily="34" charset="0"/>
              </a:rPr>
              <a:t>NON</a:t>
            </a:r>
            <a:r>
              <a:rPr lang="it-IT" altLang="it-IT" dirty="0">
                <a:latin typeface="Arial" panose="020B0604020202020204" pitchFamily="34" charset="0"/>
              </a:rPr>
              <a:t> c’è </a:t>
            </a:r>
            <a:r>
              <a:rPr lang="it-IT" altLang="it-IT" b="1" dirty="0">
                <a:latin typeface="Arial" panose="020B0604020202020204" pitchFamily="34" charset="0"/>
              </a:rPr>
              <a:t>AMORE </a:t>
            </a:r>
            <a:r>
              <a:rPr lang="it-IT" altLang="it-IT" dirty="0">
                <a:latin typeface="Arial" panose="020B0604020202020204" pitchFamily="34" charset="0"/>
              </a:rPr>
              <a:t>se prima di tutto NON c’è dialogo e </a:t>
            </a:r>
            <a:r>
              <a:rPr lang="it-IT" altLang="it-IT" b="1" dirty="0">
                <a:latin typeface="Arial" panose="020B0604020202020204" pitchFamily="34" charset="0"/>
              </a:rPr>
              <a:t>condivisione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7FAFD"/>
            </a:gs>
            <a:gs pos="0">
              <a:srgbClr val="FFFFC5"/>
            </a:gs>
            <a:gs pos="100000">
              <a:schemeClr val="bg1"/>
            </a:gs>
          </a:gsLst>
          <a:lin ang="5400000" scaled="1"/>
        </a:gra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15442" y1="6099" x2="86311" y2="32832"/>
                        <a14:foregroundMark x1="84307" y1="5096" x2="13022" y2="36090"/>
                        <a14:foregroundMark x1="13773" y1="16541" x2="86895" y2="15205"/>
                        <a14:foregroundMark x1="14608" y1="33250" x2="84725" y2="29240"/>
                        <a14:foregroundMark x1="10851" y1="52297" x2="33139" y2="52799"/>
                        <a14:foregroundMark x1="14858" y1="58981" x2="9349" y2="66165"/>
                        <a14:foregroundMark x1="56594" y1="7101" x2="11770" y2="51295"/>
                        <a14:foregroundMark x1="86561" y1="7519" x2="82053" y2="29323"/>
                        <a14:foregroundMark x1="13272" y1="5681" x2="16778" y2="52297"/>
                        <a14:foregroundMark x1="19950" y1="5931" x2="85893" y2="4678"/>
                        <a14:foregroundMark x1="14357" y1="35673" x2="9766" y2="56307"/>
                        <a14:backgroundMark x1="14858" y1="1337" x2="37229" y2="1754"/>
                        <a14:backgroundMark x1="39232" y1="2005" x2="89733" y2="2005"/>
                        <a14:backgroundMark x1="94157" y1="53718" x2="98080" y2="94653"/>
                        <a14:backgroundMark x1="3005" y1="57477" x2="2254" y2="95906"/>
                      </a14:backgroundRemoval>
                    </a14:imgEffect>
                  </a14:imgLayer>
                </a14:imgProps>
              </a:ext>
              <a:ext uri="{28A0092B-C50C-407E-A947-70E740481C1C}">
                <a14:useLocalDpi xmlns:a14="http://schemas.microsoft.com/office/drawing/2010/main" val="0"/>
              </a:ext>
            </a:extLst>
          </a:blip>
          <a:srcRect l="5928" t="5463" r="9152" b="776"/>
          <a:stretch/>
        </p:blipFill>
        <p:spPr>
          <a:xfrm>
            <a:off x="3592800" y="1700808"/>
            <a:ext cx="5006399" cy="5040000"/>
          </a:xfrm>
          <a:prstGeom prst="rect">
            <a:avLst/>
          </a:prstGeom>
        </p:spPr>
      </p:pic>
      <p:sp>
        <p:nvSpPr>
          <p:cNvPr id="3" name="Rettangolo 2"/>
          <p:cNvSpPr/>
          <p:nvPr/>
        </p:nvSpPr>
        <p:spPr>
          <a:xfrm>
            <a:off x="1640504" y="260648"/>
            <a:ext cx="8910990" cy="1200329"/>
          </a:xfrm>
          <a:prstGeom prst="rect">
            <a:avLst/>
          </a:prstGeom>
        </p:spPr>
        <p:txBody>
          <a:bodyPr wrap="square">
            <a:spAutoFit/>
          </a:bodyPr>
          <a:lstStyle/>
          <a:p>
            <a:pPr algn="ctr"/>
            <a:r>
              <a:rPr lang="it-IT" sz="3600" dirty="0">
                <a:cs typeface="Arial" panose="020B0604020202020204" pitchFamily="34" charset="0"/>
              </a:rPr>
              <a:t>Immagina le cose che si potrebbero fare solo se si </a:t>
            </a:r>
            <a:r>
              <a:rPr lang="it-IT" sz="3600" b="1" dirty="0">
                <a:cs typeface="Arial" panose="020B0604020202020204" pitchFamily="34" charset="0"/>
              </a:rPr>
              <a:t>CONDIVIDE</a:t>
            </a:r>
            <a:r>
              <a:rPr lang="it-IT" sz="3600" dirty="0">
                <a:cs typeface="Arial" panose="020B0604020202020204" pitchFamily="34" charset="0"/>
              </a:rPr>
              <a:t> insieme:</a:t>
            </a:r>
          </a:p>
        </p:txBody>
      </p:sp>
      <p:sp>
        <p:nvSpPr>
          <p:cNvPr id="4" name="Rettangolo 3">
            <a:extLst>
              <a:ext uri="{FF2B5EF4-FFF2-40B4-BE49-F238E27FC236}">
                <a16:creationId xmlns:a16="http://schemas.microsoft.com/office/drawing/2014/main" id="{319539D1-C139-42F4-AD3D-5521A2CEF801}"/>
              </a:ext>
            </a:extLst>
          </p:cNvPr>
          <p:cNvSpPr/>
          <p:nvPr/>
        </p:nvSpPr>
        <p:spPr>
          <a:xfrm>
            <a:off x="2891644" y="2492896"/>
            <a:ext cx="6588732" cy="93610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9212F8EC-8E55-4501-8FE2-2FB2FFC17234}"/>
              </a:ext>
            </a:extLst>
          </p:cNvPr>
          <p:cNvSpPr/>
          <p:nvPr/>
        </p:nvSpPr>
        <p:spPr>
          <a:xfrm>
            <a:off x="2891644" y="3428999"/>
            <a:ext cx="6588732" cy="1031919"/>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0C7A25CD-71AF-421B-8FB1-2760FCF130F1}"/>
              </a:ext>
            </a:extLst>
          </p:cNvPr>
          <p:cNvSpPr/>
          <p:nvPr/>
        </p:nvSpPr>
        <p:spPr>
          <a:xfrm>
            <a:off x="2891644" y="4460918"/>
            <a:ext cx="6588732" cy="110033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4CB2DA2A-7FE5-4C87-96BA-A4B27DF3A6E5}"/>
              </a:ext>
            </a:extLst>
          </p:cNvPr>
          <p:cNvSpPr/>
          <p:nvPr/>
        </p:nvSpPr>
        <p:spPr>
          <a:xfrm>
            <a:off x="2891644" y="5561248"/>
            <a:ext cx="6588732" cy="1296752"/>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69A1C182-3FD4-4F15-B93B-2A5699C5197A}"/>
              </a:ext>
            </a:extLst>
          </p:cNvPr>
          <p:cNvSpPr/>
          <p:nvPr/>
        </p:nvSpPr>
        <p:spPr>
          <a:xfrm>
            <a:off x="2891644" y="1628800"/>
            <a:ext cx="6588732" cy="93610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4654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0" nodeType="clickEffect">
                                  <p:stCondLst>
                                    <p:cond delay="0"/>
                                  </p:stCondLst>
                                  <p:childTnLst>
                                    <p:animEffect transition="out" filter="wipe(left)">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8" fill="hold" grpId="0" nodeType="clickEffect">
                                  <p:stCondLst>
                                    <p:cond delay="0"/>
                                  </p:stCondLst>
                                  <p:childTnLst>
                                    <p:animEffect transition="out" filter="wipe(left)">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7FAFD"/>
            </a:gs>
            <a:gs pos="0">
              <a:srgbClr val="FFFFE5"/>
            </a:gs>
          </a:gsLst>
          <a:lin ang="5400000" scaled="1"/>
        </a:gradFill>
        <a:effectLst/>
      </p:bgPr>
    </p:bg>
    <p:spTree>
      <p:nvGrpSpPr>
        <p:cNvPr id="1" name=""/>
        <p:cNvGrpSpPr/>
        <p:nvPr/>
      </p:nvGrpSpPr>
      <p:grpSpPr>
        <a:xfrm>
          <a:off x="0" y="0"/>
          <a:ext cx="0" cy="0"/>
          <a:chOff x="0" y="0"/>
          <a:chExt cx="0" cy="0"/>
        </a:xfrm>
      </p:grpSpPr>
      <p:sp>
        <p:nvSpPr>
          <p:cNvPr id="3" name="Rettangolo 2"/>
          <p:cNvSpPr/>
          <p:nvPr/>
        </p:nvSpPr>
        <p:spPr>
          <a:xfrm>
            <a:off x="119336" y="197346"/>
            <a:ext cx="11953328" cy="6291146"/>
          </a:xfrm>
          <a:prstGeom prst="rect">
            <a:avLst/>
          </a:prstGeom>
        </p:spPr>
        <p:txBody>
          <a:bodyPr wrap="square">
            <a:spAutoFit/>
          </a:bodyPr>
          <a:lstStyle/>
          <a:p>
            <a:pPr algn="ctr">
              <a:lnSpc>
                <a:spcPct val="150000"/>
              </a:lnSpc>
            </a:pPr>
            <a:r>
              <a:rPr lang="it-IT" sz="3600" dirty="0">
                <a:cs typeface="Arial" panose="020B0604020202020204" pitchFamily="34" charset="0"/>
              </a:rPr>
              <a:t>Secondo la BIBBIA</a:t>
            </a:r>
          </a:p>
          <a:p>
            <a:pPr algn="ctr">
              <a:lnSpc>
                <a:spcPct val="150000"/>
              </a:lnSpc>
            </a:pPr>
            <a:r>
              <a:rPr lang="it-IT" sz="2800" b="1" dirty="0">
                <a:cs typeface="Arial" panose="020B0604020202020204" pitchFamily="34" charset="0"/>
              </a:rPr>
              <a:t>non</a:t>
            </a:r>
            <a:r>
              <a:rPr lang="it-IT" sz="2800" dirty="0">
                <a:cs typeface="Arial" panose="020B0604020202020204" pitchFamily="34" charset="0"/>
              </a:rPr>
              <a:t> siamo stati creati per appropriarci in modo egoistico della creazione, </a:t>
            </a:r>
          </a:p>
          <a:p>
            <a:pPr algn="ctr">
              <a:lnSpc>
                <a:spcPct val="150000"/>
              </a:lnSpc>
            </a:pPr>
            <a:r>
              <a:rPr lang="it-IT" sz="2800" dirty="0">
                <a:cs typeface="Arial" panose="020B0604020202020204" pitchFamily="34" charset="0"/>
              </a:rPr>
              <a:t>non per la logica del «</a:t>
            </a:r>
            <a:r>
              <a:rPr lang="it-IT" sz="2800" b="1" dirty="0">
                <a:cs typeface="Arial" panose="020B0604020202020204" pitchFamily="34" charset="0"/>
              </a:rPr>
              <a:t>Prima IO e dopo gli altri</a:t>
            </a:r>
            <a:r>
              <a:rPr lang="it-IT" sz="2800" dirty="0">
                <a:cs typeface="Arial" panose="020B0604020202020204" pitchFamily="34" charset="0"/>
              </a:rPr>
              <a:t>…» </a:t>
            </a:r>
          </a:p>
          <a:p>
            <a:pPr algn="ctr">
              <a:lnSpc>
                <a:spcPct val="150000"/>
              </a:lnSpc>
            </a:pPr>
            <a:r>
              <a:rPr lang="it-IT" sz="2800" dirty="0">
                <a:cs typeface="Arial" panose="020B0604020202020204" pitchFamily="34" charset="0"/>
              </a:rPr>
              <a:t>(logica che origina ogni guerra),</a:t>
            </a:r>
          </a:p>
          <a:p>
            <a:pPr algn="ctr">
              <a:lnSpc>
                <a:spcPct val="150000"/>
              </a:lnSpc>
            </a:pPr>
            <a:endParaRPr lang="it-IT" sz="1000" dirty="0">
              <a:cs typeface="Arial" panose="020B0604020202020204" pitchFamily="34" charset="0"/>
            </a:endParaRPr>
          </a:p>
          <a:p>
            <a:pPr algn="ctr">
              <a:lnSpc>
                <a:spcPct val="150000"/>
              </a:lnSpc>
            </a:pPr>
            <a:r>
              <a:rPr lang="it-IT" sz="2800" dirty="0">
                <a:cs typeface="Arial" panose="020B0604020202020204" pitchFamily="34" charset="0"/>
              </a:rPr>
              <a:t>ma per </a:t>
            </a:r>
            <a:r>
              <a:rPr lang="it-IT" sz="4000" b="1" dirty="0">
                <a:cs typeface="Arial" panose="020B0604020202020204" pitchFamily="34" charset="0"/>
              </a:rPr>
              <a:t>CONDIVIDERE</a:t>
            </a:r>
            <a:r>
              <a:rPr lang="it-IT" sz="2800" dirty="0">
                <a:cs typeface="Arial" panose="020B0604020202020204" pitchFamily="34" charset="0"/>
              </a:rPr>
              <a:t> insieme la creazione.</a:t>
            </a:r>
          </a:p>
          <a:p>
            <a:pPr algn="ctr">
              <a:lnSpc>
                <a:spcPct val="150000"/>
              </a:lnSpc>
            </a:pPr>
            <a:endParaRPr lang="it-IT" sz="1000" dirty="0">
              <a:cs typeface="Arial" panose="020B0604020202020204" pitchFamily="34" charset="0"/>
            </a:endParaRPr>
          </a:p>
          <a:p>
            <a:pPr algn="ctr">
              <a:lnSpc>
                <a:spcPct val="150000"/>
              </a:lnSpc>
            </a:pPr>
            <a:r>
              <a:rPr lang="it-IT" sz="2800" dirty="0">
                <a:cs typeface="Arial" panose="020B0604020202020204" pitchFamily="34" charset="0"/>
              </a:rPr>
              <a:t>Solo nella logica del CONDIVIDERE </a:t>
            </a:r>
          </a:p>
          <a:p>
            <a:pPr algn="ctr">
              <a:lnSpc>
                <a:spcPct val="150000"/>
              </a:lnSpc>
            </a:pPr>
            <a:r>
              <a:rPr lang="it-IT" sz="2800" dirty="0">
                <a:cs typeface="Arial" panose="020B0604020202020204" pitchFamily="34" charset="0"/>
              </a:rPr>
              <a:t>si può vivere la Gioia di AMARE: la gioia di vivere,</a:t>
            </a:r>
          </a:p>
          <a:p>
            <a:pPr algn="ctr">
              <a:lnSpc>
                <a:spcPct val="150000"/>
              </a:lnSpc>
            </a:pPr>
            <a:r>
              <a:rPr lang="it-IT" sz="2800" dirty="0">
                <a:cs typeface="Arial" panose="020B0604020202020204" pitchFamily="34" charset="0"/>
              </a:rPr>
              <a:t>la felicità eterna. </a:t>
            </a:r>
          </a:p>
        </p:txBody>
      </p:sp>
    </p:spTree>
    <p:extLst>
      <p:ext uri="{BB962C8B-B14F-4D97-AF65-F5344CB8AC3E}">
        <p14:creationId xmlns:p14="http://schemas.microsoft.com/office/powerpoint/2010/main" val="3058883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idx="1"/>
          </p:nvPr>
        </p:nvSpPr>
        <p:spPr>
          <a:xfrm>
            <a:off x="293688" y="738188"/>
            <a:ext cx="11604625" cy="5381625"/>
          </a:xfrm>
          <a:solidFill>
            <a:schemeClr val="accent4">
              <a:lumMod val="20000"/>
              <a:lumOff val="80000"/>
            </a:schemeClr>
          </a:solidFill>
          <a:ln>
            <a:solidFill>
              <a:schemeClr val="tx1"/>
            </a:solidFill>
          </a:ln>
        </p:spPr>
        <p:txBody>
          <a:bodyPr rtlCol="0">
            <a:normAutofit/>
          </a:bodyPr>
          <a:lstStyle/>
          <a:p>
            <a:pPr eaLnBrk="1" fontAlgn="auto" hangingPunct="1">
              <a:spcAft>
                <a:spcPts val="0"/>
              </a:spcAft>
              <a:buFontTx/>
              <a:buNone/>
              <a:defRPr/>
            </a:pPr>
            <a:r>
              <a:rPr lang="it-IT" altLang="it-IT" dirty="0"/>
              <a:t> </a:t>
            </a:r>
          </a:p>
          <a:p>
            <a:pPr algn="ctr" eaLnBrk="1" fontAlgn="auto" hangingPunct="1">
              <a:spcAft>
                <a:spcPts val="0"/>
              </a:spcAft>
              <a:buFontTx/>
              <a:buNone/>
              <a:defRPr/>
            </a:pPr>
            <a:r>
              <a:rPr lang="it-IT" altLang="it-IT" sz="3600" dirty="0">
                <a:latin typeface="Arial" panose="020B0604020202020204" pitchFamily="34" charset="0"/>
                <a:cs typeface="Arial" panose="020B0604020202020204" pitchFamily="34" charset="0"/>
              </a:rPr>
              <a:t>Se è importante la vita umana, </a:t>
            </a:r>
          </a:p>
          <a:p>
            <a:pPr algn="ctr" eaLnBrk="1" fontAlgn="auto" hangingPunct="1">
              <a:spcAft>
                <a:spcPts val="0"/>
              </a:spcAft>
              <a:buFontTx/>
              <a:buNone/>
              <a:defRPr/>
            </a:pPr>
            <a:endParaRPr lang="it-IT" altLang="it-IT" sz="3600" dirty="0">
              <a:latin typeface="Arial" panose="020B0604020202020204" pitchFamily="34" charset="0"/>
              <a:cs typeface="Arial" panose="020B0604020202020204" pitchFamily="34" charset="0"/>
            </a:endParaRPr>
          </a:p>
          <a:p>
            <a:pPr algn="ctr" eaLnBrk="1" fontAlgn="auto" hangingPunct="1">
              <a:spcAft>
                <a:spcPts val="0"/>
              </a:spcAft>
              <a:buFontTx/>
              <a:buNone/>
              <a:defRPr/>
            </a:pPr>
            <a:r>
              <a:rPr lang="it-IT" altLang="it-IT" sz="3600" b="1" dirty="0">
                <a:latin typeface="Arial" panose="020B0604020202020204" pitchFamily="34" charset="0"/>
                <a:cs typeface="Arial" panose="020B0604020202020204" pitchFamily="34" charset="0"/>
              </a:rPr>
              <a:t>chi ha il diritto </a:t>
            </a:r>
          </a:p>
          <a:p>
            <a:pPr algn="ctr" eaLnBrk="1" fontAlgn="auto" hangingPunct="1">
              <a:spcAft>
                <a:spcPts val="0"/>
              </a:spcAft>
              <a:buFontTx/>
              <a:buNone/>
              <a:defRPr/>
            </a:pPr>
            <a:r>
              <a:rPr lang="it-IT" altLang="it-IT" sz="3600" b="1" dirty="0">
                <a:latin typeface="Arial" panose="020B0604020202020204" pitchFamily="34" charset="0"/>
                <a:cs typeface="Arial" panose="020B0604020202020204" pitchFamily="34" charset="0"/>
              </a:rPr>
              <a:t>di decidere della vita degli altri? </a:t>
            </a:r>
          </a:p>
          <a:p>
            <a:pPr algn="ctr" eaLnBrk="1" fontAlgn="auto" hangingPunct="1">
              <a:spcAft>
                <a:spcPts val="0"/>
              </a:spcAft>
              <a:buFontTx/>
              <a:buNone/>
              <a:defRPr/>
            </a:pPr>
            <a:r>
              <a:rPr lang="it-IT" altLang="it-IT" sz="3600" b="1" dirty="0">
                <a:latin typeface="Arial" panose="020B0604020202020204" pitchFamily="34" charset="0"/>
                <a:cs typeface="Arial" panose="020B0604020202020204" pitchFamily="34" charset="0"/>
              </a:rPr>
              <a:t> </a:t>
            </a:r>
          </a:p>
          <a:p>
            <a:pPr algn="ctr" eaLnBrk="1" fontAlgn="auto" hangingPunct="1">
              <a:spcAft>
                <a:spcPts val="0"/>
              </a:spcAft>
              <a:buFontTx/>
              <a:buNone/>
              <a:defRPr/>
            </a:pPr>
            <a:r>
              <a:rPr lang="it-IT" altLang="it-IT" sz="3200" dirty="0">
                <a:latin typeface="Arial" panose="020B0604020202020204" pitchFamily="34" charset="0"/>
                <a:cs typeface="Arial" panose="020B0604020202020204" pitchFamily="34" charset="0"/>
              </a:rPr>
              <a:t>L’uomo mediante le sue leggi statali? </a:t>
            </a:r>
          </a:p>
          <a:p>
            <a:pPr algn="ctr" eaLnBrk="1" fontAlgn="auto" hangingPunct="1">
              <a:spcAft>
                <a:spcPts val="0"/>
              </a:spcAft>
              <a:buFontTx/>
              <a:buNone/>
              <a:defRPr/>
            </a:pPr>
            <a:r>
              <a:rPr lang="it-IT" altLang="it-IT" sz="3200" dirty="0">
                <a:latin typeface="Arial" panose="020B0604020202020204" pitchFamily="34" charset="0"/>
                <a:cs typeface="Arial" panose="020B0604020202020204" pitchFamily="34" charset="0"/>
              </a:rPr>
              <a:t>Oppure il «destino»  o  «il Creatore» del mondo? </a:t>
            </a:r>
          </a:p>
          <a:p>
            <a:pPr algn="ctr" eaLnBrk="1" fontAlgn="auto" hangingPunct="1">
              <a:spcAft>
                <a:spcPts val="0"/>
              </a:spcAft>
              <a:buFontTx/>
              <a:buNone/>
              <a:defRPr/>
            </a:pPr>
            <a:endParaRPr lang="it-IT" altLang="it-IT" sz="3600" dirty="0">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425432" y="296863"/>
            <a:ext cx="11341136" cy="6264275"/>
          </a:xfrm>
          <a:solidFill>
            <a:schemeClr val="accent4">
              <a:lumMod val="20000"/>
              <a:lumOff val="80000"/>
            </a:schemeClr>
          </a:solidFill>
          <a:ln>
            <a:solidFill>
              <a:schemeClr val="tx1"/>
            </a:solidFill>
          </a:ln>
        </p:spPr>
        <p:txBody>
          <a:bodyPr rtlCol="0">
            <a:normAutofit/>
          </a:bodyPr>
          <a:lstStyle/>
          <a:p>
            <a:pPr eaLnBrk="1" fontAlgn="auto" hangingPunct="1">
              <a:spcAft>
                <a:spcPts val="0"/>
              </a:spcAft>
              <a:defRPr/>
            </a:pPr>
            <a:endParaRPr lang="it-IT" altLang="it-IT" sz="1400" b="1" dirty="0"/>
          </a:p>
          <a:p>
            <a:pPr algn="ctr" eaLnBrk="1" fontAlgn="auto" hangingPunct="1">
              <a:spcAft>
                <a:spcPts val="0"/>
              </a:spcAft>
              <a:buFontTx/>
              <a:buNone/>
              <a:defRPr/>
            </a:pPr>
            <a:r>
              <a:rPr lang="it-IT" altLang="it-IT" sz="3600" b="1" dirty="0">
                <a:latin typeface="Arial" panose="020B0604020202020204" pitchFamily="34" charset="0"/>
                <a:cs typeface="Arial" panose="020B0604020202020204" pitchFamily="34" charset="0"/>
              </a:rPr>
              <a:t>Ci sono due scelte che l’uomo non ha mai fatto:</a:t>
            </a:r>
          </a:p>
          <a:p>
            <a:pPr eaLnBrk="1" fontAlgn="auto" hangingPunct="1">
              <a:spcAft>
                <a:spcPts val="0"/>
              </a:spcAft>
              <a:defRPr/>
            </a:pPr>
            <a:endParaRPr lang="it-IT" altLang="it-IT" sz="4000" b="1" dirty="0"/>
          </a:p>
          <a:p>
            <a:pPr eaLnBrk="1" fontAlgn="auto" hangingPunct="1">
              <a:spcAft>
                <a:spcPts val="0"/>
              </a:spcAft>
              <a:defRPr/>
            </a:pPr>
            <a:r>
              <a:rPr lang="it-IT" altLang="it-IT" b="1" dirty="0">
                <a:latin typeface="Arial" panose="020B0604020202020204" pitchFamily="34" charset="0"/>
                <a:cs typeface="Arial" panose="020B0604020202020204" pitchFamily="34" charset="0"/>
              </a:rPr>
              <a:t>Quella di ESISTERE in questa vita. </a:t>
            </a:r>
          </a:p>
          <a:p>
            <a:pPr eaLnBrk="1" fontAlgn="auto" hangingPunct="1">
              <a:spcAft>
                <a:spcPts val="0"/>
              </a:spcAft>
              <a:buFontTx/>
              <a:buNone/>
              <a:defRPr/>
            </a:pPr>
            <a:r>
              <a:rPr lang="it-IT" altLang="it-IT" dirty="0">
                <a:latin typeface="Arial" panose="020B0604020202020204" pitchFamily="34" charset="0"/>
                <a:cs typeface="Arial" panose="020B0604020202020204" pitchFamily="34" charset="0"/>
              </a:rPr>
              <a:t>  (noi esistiamo perché altri lo hanno deciso spesso convinti di averci dato questo speciale dono…)</a:t>
            </a:r>
          </a:p>
          <a:p>
            <a:pPr eaLnBrk="1" fontAlgn="auto" hangingPunct="1">
              <a:spcAft>
                <a:spcPts val="0"/>
              </a:spcAft>
              <a:buFontTx/>
              <a:buNone/>
              <a:defRPr/>
            </a:pPr>
            <a:endParaRPr lang="it-IT" altLang="it-IT" dirty="0">
              <a:latin typeface="Arial" panose="020B0604020202020204" pitchFamily="34" charset="0"/>
              <a:cs typeface="Arial" panose="020B0604020202020204" pitchFamily="34" charset="0"/>
            </a:endParaRPr>
          </a:p>
          <a:p>
            <a:pPr eaLnBrk="1" fontAlgn="auto" hangingPunct="1">
              <a:spcAft>
                <a:spcPts val="0"/>
              </a:spcAft>
              <a:defRPr/>
            </a:pPr>
            <a:r>
              <a:rPr lang="it-IT" altLang="it-IT" b="1" dirty="0">
                <a:latin typeface="Arial" panose="020B0604020202020204" pitchFamily="34" charset="0"/>
                <a:cs typeface="Arial" panose="020B0604020202020204" pitchFamily="34" charset="0"/>
              </a:rPr>
              <a:t>Quella di essere MORTALI, di non essere eterni in questa vita… </a:t>
            </a:r>
          </a:p>
          <a:p>
            <a:pPr marL="0" indent="0" eaLnBrk="1" fontAlgn="auto" hangingPunct="1">
              <a:spcAft>
                <a:spcPts val="0"/>
              </a:spcAft>
              <a:buNone/>
              <a:defRPr/>
            </a:pPr>
            <a:r>
              <a:rPr lang="it-IT" altLang="it-IT" b="1" dirty="0">
                <a:latin typeface="Arial" panose="020B0604020202020204" pitchFamily="34" charset="0"/>
                <a:cs typeface="Arial" panose="020B0604020202020204" pitchFamily="34" charset="0"/>
              </a:rPr>
              <a:t>   </a:t>
            </a:r>
            <a:r>
              <a:rPr lang="it-IT" altLang="it-IT" dirty="0">
                <a:latin typeface="Arial" panose="020B0604020202020204" pitchFamily="34" charset="0"/>
                <a:cs typeface="Arial" panose="020B0604020202020204" pitchFamily="34" charset="0"/>
              </a:rPr>
              <a:t>(in questa vita non ci è concesso di essere immortali!).</a:t>
            </a:r>
          </a:p>
          <a:p>
            <a:pPr algn="ctr" eaLnBrk="1" fontAlgn="auto" hangingPunct="1">
              <a:spcAft>
                <a:spcPts val="0"/>
              </a:spcAft>
              <a:buFontTx/>
              <a:buNone/>
              <a:defRPr/>
            </a:pPr>
            <a:endParaRPr lang="it-IT" altLang="it-IT" sz="900" b="1" dirty="0">
              <a:latin typeface="Arial" panose="020B0604020202020204" pitchFamily="34" charset="0"/>
              <a:cs typeface="Arial" panose="020B0604020202020204" pitchFamily="34" charset="0"/>
            </a:endParaRPr>
          </a:p>
          <a:p>
            <a:pPr algn="ctr" eaLnBrk="1" fontAlgn="auto" hangingPunct="1">
              <a:spcAft>
                <a:spcPts val="0"/>
              </a:spcAft>
              <a:buFontTx/>
              <a:buNone/>
              <a:defRPr/>
            </a:pPr>
            <a:r>
              <a:rPr lang="it-IT" altLang="it-IT" sz="3200" b="1" dirty="0">
                <a:latin typeface="Arial" panose="020B0604020202020204" pitchFamily="34" charset="0"/>
                <a:cs typeface="Arial" panose="020B0604020202020204" pitchFamily="34" charset="0"/>
              </a:rPr>
              <a:t>Non si sceglie l’ «Esserci» </a:t>
            </a:r>
          </a:p>
          <a:p>
            <a:pPr algn="ctr" eaLnBrk="1" fontAlgn="auto" hangingPunct="1">
              <a:spcAft>
                <a:spcPts val="0"/>
              </a:spcAft>
              <a:buFontTx/>
              <a:buNone/>
              <a:defRPr/>
            </a:pPr>
            <a:r>
              <a:rPr lang="it-IT" altLang="it-IT" sz="3200" b="1" dirty="0">
                <a:latin typeface="Arial" panose="020B0604020202020204" pitchFamily="34" charset="0"/>
                <a:cs typeface="Arial" panose="020B0604020202020204" pitchFamily="34" charset="0"/>
              </a:rPr>
              <a:t>e neppure il destino della MORTE  fisica.</a:t>
            </a:r>
          </a:p>
          <a:p>
            <a:pPr eaLnBrk="1" fontAlgn="auto" hangingPunct="1">
              <a:spcAft>
                <a:spcPts val="0"/>
              </a:spcAft>
              <a:defRPr/>
            </a:pPr>
            <a:endParaRPr lang="it-IT" altLang="it-IT" sz="2400" b="1" dirty="0">
              <a:solidFill>
                <a:srgbClr val="0070C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8674">
                                            <p:txEl>
                                              <p:pRg st="3" end="3"/>
                                            </p:txEl>
                                          </p:spTgt>
                                        </p:tgtEl>
                                        <p:attrNameLst>
                                          <p:attrName>style.visibility</p:attrName>
                                        </p:attrNameLst>
                                      </p:cBhvr>
                                      <p:to>
                                        <p:strVal val="visible"/>
                                      </p:to>
                                    </p:set>
                                    <p:animEffect transition="in" filter="fade">
                                      <p:cBhvr>
                                        <p:cTn id="7" dur="1000"/>
                                        <p:tgtEl>
                                          <p:spTgt spid="28674">
                                            <p:txEl>
                                              <p:pRg st="3" end="3"/>
                                            </p:txEl>
                                          </p:spTgt>
                                        </p:tgtEl>
                                      </p:cBhvr>
                                    </p:animEffect>
                                    <p:anim calcmode="lin" valueType="num">
                                      <p:cBhvr>
                                        <p:cTn id="8" dur="1000" fill="hold"/>
                                        <p:tgtEl>
                                          <p:spTgt spid="2867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8674">
                                            <p:txEl>
                                              <p:pRg st="3" end="3"/>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8674">
                                            <p:txEl>
                                              <p:pRg st="4" end="4"/>
                                            </p:txEl>
                                          </p:spTgt>
                                        </p:tgtEl>
                                        <p:attrNameLst>
                                          <p:attrName>style.visibility</p:attrName>
                                        </p:attrNameLst>
                                      </p:cBhvr>
                                      <p:to>
                                        <p:strVal val="visible"/>
                                      </p:to>
                                    </p:set>
                                    <p:animEffect transition="in" filter="fade">
                                      <p:cBhvr>
                                        <p:cTn id="12" dur="1000"/>
                                        <p:tgtEl>
                                          <p:spTgt spid="28674">
                                            <p:txEl>
                                              <p:pRg st="4" end="4"/>
                                            </p:txEl>
                                          </p:spTgt>
                                        </p:tgtEl>
                                      </p:cBhvr>
                                    </p:animEffect>
                                    <p:anim calcmode="lin" valueType="num">
                                      <p:cBhvr>
                                        <p:cTn id="13" dur="1000" fill="hold"/>
                                        <p:tgtEl>
                                          <p:spTgt spid="2867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86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8674">
                                            <p:txEl>
                                              <p:pRg st="6" end="6"/>
                                            </p:txEl>
                                          </p:spTgt>
                                        </p:tgtEl>
                                        <p:attrNameLst>
                                          <p:attrName>style.visibility</p:attrName>
                                        </p:attrNameLst>
                                      </p:cBhvr>
                                      <p:to>
                                        <p:strVal val="visible"/>
                                      </p:to>
                                    </p:set>
                                    <p:animEffect transition="in" filter="fade">
                                      <p:cBhvr>
                                        <p:cTn id="19" dur="1000"/>
                                        <p:tgtEl>
                                          <p:spTgt spid="28674">
                                            <p:txEl>
                                              <p:pRg st="6" end="6"/>
                                            </p:txEl>
                                          </p:spTgt>
                                        </p:tgtEl>
                                      </p:cBhvr>
                                    </p:animEffect>
                                    <p:anim calcmode="lin" valueType="num">
                                      <p:cBhvr>
                                        <p:cTn id="20" dur="1000" fill="hold"/>
                                        <p:tgtEl>
                                          <p:spTgt spid="28674">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28674">
                                            <p:txEl>
                                              <p:pRg st="6" end="6"/>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8674">
                                            <p:txEl>
                                              <p:pRg st="7" end="7"/>
                                            </p:txEl>
                                          </p:spTgt>
                                        </p:tgtEl>
                                        <p:attrNameLst>
                                          <p:attrName>style.visibility</p:attrName>
                                        </p:attrNameLst>
                                      </p:cBhvr>
                                      <p:to>
                                        <p:strVal val="visible"/>
                                      </p:to>
                                    </p:set>
                                    <p:animEffect transition="in" filter="fade">
                                      <p:cBhvr>
                                        <p:cTn id="24" dur="1000"/>
                                        <p:tgtEl>
                                          <p:spTgt spid="28674">
                                            <p:txEl>
                                              <p:pRg st="7" end="7"/>
                                            </p:txEl>
                                          </p:spTgt>
                                        </p:tgtEl>
                                      </p:cBhvr>
                                    </p:animEffect>
                                    <p:anim calcmode="lin" valueType="num">
                                      <p:cBhvr>
                                        <p:cTn id="25" dur="1000" fill="hold"/>
                                        <p:tgtEl>
                                          <p:spTgt spid="28674">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28674">
                                            <p:txEl>
                                              <p:pRg st="7" end="7"/>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28674">
                                            <p:txEl>
                                              <p:pRg st="9" end="9"/>
                                            </p:txEl>
                                          </p:spTgt>
                                        </p:tgtEl>
                                        <p:attrNameLst>
                                          <p:attrName>style.visibility</p:attrName>
                                        </p:attrNameLst>
                                      </p:cBhvr>
                                      <p:to>
                                        <p:strVal val="visible"/>
                                      </p:to>
                                    </p:set>
                                    <p:animEffect transition="in" filter="fade">
                                      <p:cBhvr>
                                        <p:cTn id="29" dur="1000"/>
                                        <p:tgtEl>
                                          <p:spTgt spid="28674">
                                            <p:txEl>
                                              <p:pRg st="9" end="9"/>
                                            </p:txEl>
                                          </p:spTgt>
                                        </p:tgtEl>
                                      </p:cBhvr>
                                    </p:animEffect>
                                    <p:anim calcmode="lin" valueType="num">
                                      <p:cBhvr>
                                        <p:cTn id="30" dur="1000" fill="hold"/>
                                        <p:tgtEl>
                                          <p:spTgt spid="28674">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28674">
                                            <p:txEl>
                                              <p:pRg st="9" end="9"/>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8674">
                                            <p:txEl>
                                              <p:pRg st="10" end="10"/>
                                            </p:txEl>
                                          </p:spTgt>
                                        </p:tgtEl>
                                        <p:attrNameLst>
                                          <p:attrName>style.visibility</p:attrName>
                                        </p:attrNameLst>
                                      </p:cBhvr>
                                      <p:to>
                                        <p:strVal val="visible"/>
                                      </p:to>
                                    </p:set>
                                    <p:animEffect transition="in" filter="fade">
                                      <p:cBhvr>
                                        <p:cTn id="34" dur="1000"/>
                                        <p:tgtEl>
                                          <p:spTgt spid="28674">
                                            <p:txEl>
                                              <p:pRg st="10" end="10"/>
                                            </p:txEl>
                                          </p:spTgt>
                                        </p:tgtEl>
                                      </p:cBhvr>
                                    </p:animEffect>
                                    <p:anim calcmode="lin" valueType="num">
                                      <p:cBhvr>
                                        <p:cTn id="35" dur="1000" fill="hold"/>
                                        <p:tgtEl>
                                          <p:spTgt spid="28674">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2867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623070" y="368300"/>
            <a:ext cx="10945861" cy="6121400"/>
          </a:xfrm>
          <a:solidFill>
            <a:schemeClr val="accent4">
              <a:lumMod val="20000"/>
              <a:lumOff val="80000"/>
            </a:schemeClr>
          </a:solidFill>
          <a:ln>
            <a:solidFill>
              <a:schemeClr val="tx1"/>
            </a:solidFill>
          </a:ln>
        </p:spPr>
        <p:txBody>
          <a:bodyPr rtlCol="0">
            <a:normAutofit/>
          </a:bodyPr>
          <a:lstStyle/>
          <a:p>
            <a:pPr algn="ctr" eaLnBrk="1" fontAlgn="auto" hangingPunct="1">
              <a:lnSpc>
                <a:spcPct val="150000"/>
              </a:lnSpc>
              <a:spcAft>
                <a:spcPts val="0"/>
              </a:spcAft>
              <a:buFontTx/>
              <a:buNone/>
              <a:defRPr/>
            </a:pPr>
            <a:r>
              <a:rPr lang="it-IT" altLang="it-IT" sz="3200" b="1" dirty="0">
                <a:latin typeface="Arial" panose="020B0604020202020204" pitchFamily="34" charset="0"/>
                <a:cs typeface="Arial" panose="020B0604020202020204" pitchFamily="34" charset="0"/>
              </a:rPr>
              <a:t>Che cosa sentiamo più importante nella nostra vita?</a:t>
            </a:r>
          </a:p>
          <a:p>
            <a:pPr algn="ctr" eaLnBrk="1" fontAlgn="auto" hangingPunct="1">
              <a:lnSpc>
                <a:spcPct val="150000"/>
              </a:lnSpc>
              <a:spcAft>
                <a:spcPts val="0"/>
              </a:spcAft>
              <a:buFontTx/>
              <a:buNone/>
              <a:defRPr/>
            </a:pPr>
            <a:r>
              <a:rPr lang="it-IT" altLang="it-IT" sz="3200" b="1" dirty="0">
                <a:latin typeface="Arial" panose="020B0604020202020204" pitchFamily="34" charset="0"/>
                <a:cs typeface="Arial" panose="020B0604020202020204" pitchFamily="34" charset="0"/>
              </a:rPr>
              <a:t>Quale è la massima aspirazione della vita?</a:t>
            </a:r>
          </a:p>
          <a:p>
            <a:pPr algn="ctr" eaLnBrk="1" fontAlgn="auto" hangingPunct="1">
              <a:lnSpc>
                <a:spcPct val="150000"/>
              </a:lnSpc>
              <a:spcAft>
                <a:spcPts val="0"/>
              </a:spcAft>
              <a:buNone/>
              <a:defRPr/>
            </a:pPr>
            <a:r>
              <a:rPr lang="it-IT" altLang="it-IT" sz="2400" dirty="0">
                <a:latin typeface="Arial" panose="020B0604020202020204" pitchFamily="34" charset="0"/>
                <a:cs typeface="Arial" panose="020B0604020202020204" pitchFamily="34" charset="0"/>
              </a:rPr>
              <a:t>(dibattito in classe sui valori più importanti della nostra vita…)</a:t>
            </a:r>
          </a:p>
          <a:p>
            <a:pPr algn="ctr" eaLnBrk="1" fontAlgn="auto" hangingPunct="1">
              <a:lnSpc>
                <a:spcPct val="150000"/>
              </a:lnSpc>
              <a:spcAft>
                <a:spcPts val="0"/>
              </a:spcAft>
              <a:buFont typeface="Arial" panose="020B0604020202020204" pitchFamily="34" charset="0"/>
              <a:buNone/>
              <a:defRPr/>
            </a:pPr>
            <a:endParaRPr lang="it-IT" altLang="it-IT" sz="3000" b="1" dirty="0">
              <a:latin typeface="Arial" panose="020B0604020202020204" pitchFamily="34" charset="0"/>
              <a:cs typeface="Arial" panose="020B0604020202020204" pitchFamily="34" charset="0"/>
            </a:endParaRPr>
          </a:p>
          <a:p>
            <a:pPr algn="ctr" eaLnBrk="1" fontAlgn="auto" hangingPunct="1">
              <a:lnSpc>
                <a:spcPct val="150000"/>
              </a:lnSpc>
              <a:spcAft>
                <a:spcPts val="0"/>
              </a:spcAft>
              <a:buFont typeface="Arial" panose="020B0604020202020204" pitchFamily="34" charset="0"/>
              <a:buNone/>
              <a:defRPr/>
            </a:pPr>
            <a:r>
              <a:rPr lang="it-IT" altLang="it-IT" sz="3000" b="1" dirty="0">
                <a:latin typeface="Arial" panose="020B0604020202020204" pitchFamily="34" charset="0"/>
                <a:cs typeface="Arial" panose="020B0604020202020204" pitchFamily="34" charset="0"/>
              </a:rPr>
              <a:t>Spesso viviamo </a:t>
            </a:r>
          </a:p>
          <a:p>
            <a:pPr algn="ctr" eaLnBrk="1" fontAlgn="auto" hangingPunct="1">
              <a:lnSpc>
                <a:spcPct val="150000"/>
              </a:lnSpc>
              <a:spcAft>
                <a:spcPts val="0"/>
              </a:spcAft>
              <a:buFont typeface="Arial" panose="020B0604020202020204" pitchFamily="34" charset="0"/>
              <a:buNone/>
              <a:defRPr/>
            </a:pPr>
            <a:r>
              <a:rPr lang="it-IT" altLang="it-IT" sz="3000" b="1" dirty="0">
                <a:latin typeface="Arial" panose="020B0604020202020204" pitchFamily="34" charset="0"/>
                <a:cs typeface="Arial" panose="020B0604020202020204" pitchFamily="34" charset="0"/>
              </a:rPr>
              <a:t>come se non dovessimo mai morire…</a:t>
            </a:r>
          </a:p>
          <a:p>
            <a:pPr algn="ctr" eaLnBrk="1" fontAlgn="auto" hangingPunct="1">
              <a:lnSpc>
                <a:spcPct val="150000"/>
              </a:lnSpc>
              <a:spcAft>
                <a:spcPts val="0"/>
              </a:spcAft>
              <a:buFontTx/>
              <a:buNone/>
              <a:defRPr/>
            </a:pPr>
            <a:endParaRPr lang="it-IT" altLang="it-IT"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2">
                                            <p:txEl>
                                              <p:pRg st="4" end="4"/>
                                            </p:txEl>
                                          </p:spTgt>
                                        </p:tgtEl>
                                        <p:attrNameLst>
                                          <p:attrName>style.visibility</p:attrName>
                                        </p:attrNameLst>
                                      </p:cBhvr>
                                      <p:to>
                                        <p:strVal val="visible"/>
                                      </p:to>
                                    </p:set>
                                    <p:animEffect transition="in" filter="fade">
                                      <p:cBhvr>
                                        <p:cTn id="7" dur="1000"/>
                                        <p:tgtEl>
                                          <p:spTgt spid="30722">
                                            <p:txEl>
                                              <p:pRg st="4" end="4"/>
                                            </p:txEl>
                                          </p:spTgt>
                                        </p:tgtEl>
                                      </p:cBhvr>
                                    </p:animEffect>
                                    <p:anim calcmode="lin" valueType="num">
                                      <p:cBhvr>
                                        <p:cTn id="8" dur="1000" fill="hold"/>
                                        <p:tgtEl>
                                          <p:spTgt spid="3072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072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22">
                                            <p:txEl>
                                              <p:pRg st="5" end="5"/>
                                            </p:txEl>
                                          </p:spTgt>
                                        </p:tgtEl>
                                        <p:attrNameLst>
                                          <p:attrName>style.visibility</p:attrName>
                                        </p:attrNameLst>
                                      </p:cBhvr>
                                      <p:to>
                                        <p:strVal val="visible"/>
                                      </p:to>
                                    </p:set>
                                    <p:animEffect transition="in" filter="fade">
                                      <p:cBhvr>
                                        <p:cTn id="12" dur="1000"/>
                                        <p:tgtEl>
                                          <p:spTgt spid="30722">
                                            <p:txEl>
                                              <p:pRg st="5" end="5"/>
                                            </p:txEl>
                                          </p:spTgt>
                                        </p:tgtEl>
                                      </p:cBhvr>
                                    </p:animEffect>
                                    <p:anim calcmode="lin" valueType="num">
                                      <p:cBhvr>
                                        <p:cTn id="13" dur="1000" fill="hold"/>
                                        <p:tgtEl>
                                          <p:spTgt spid="3072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072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7FAFD"/>
            </a:gs>
            <a:gs pos="74202">
              <a:srgbClr val="1A1AA4"/>
            </a:gs>
            <a:gs pos="0">
              <a:srgbClr val="B5D2EC"/>
            </a:gs>
            <a:gs pos="83000">
              <a:srgbClr val="000099"/>
            </a:gs>
            <a:gs pos="100000">
              <a:srgbClr val="CEE1F2"/>
            </a:gs>
          </a:gsLst>
          <a:lin ang="5400000" scaled="1"/>
        </a:gra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b="15990"/>
          <a:stretch/>
        </p:blipFill>
        <p:spPr>
          <a:xfrm>
            <a:off x="3449705" y="1143000"/>
            <a:ext cx="5292591" cy="4572000"/>
          </a:xfrm>
          <a:prstGeom prst="rect">
            <a:avLst/>
          </a:prstGeom>
        </p:spPr>
      </p:pic>
    </p:spTree>
    <p:extLst>
      <p:ext uri="{BB962C8B-B14F-4D97-AF65-F5344CB8AC3E}">
        <p14:creationId xmlns:p14="http://schemas.microsoft.com/office/powerpoint/2010/main" val="81938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623070" y="368300"/>
            <a:ext cx="10945861" cy="6121400"/>
          </a:xfrm>
          <a:solidFill>
            <a:schemeClr val="accent4">
              <a:lumMod val="20000"/>
              <a:lumOff val="80000"/>
            </a:schemeClr>
          </a:solidFill>
          <a:ln>
            <a:solidFill>
              <a:schemeClr val="tx1"/>
            </a:solidFill>
          </a:ln>
        </p:spPr>
        <p:txBody>
          <a:bodyPr rtlCol="0">
            <a:normAutofit/>
          </a:bodyPr>
          <a:lstStyle/>
          <a:p>
            <a:pPr algn="ctr" eaLnBrk="1" fontAlgn="auto" hangingPunct="1">
              <a:lnSpc>
                <a:spcPct val="150000"/>
              </a:lnSpc>
              <a:spcAft>
                <a:spcPts val="0"/>
              </a:spcAft>
              <a:buFontTx/>
              <a:buNone/>
              <a:defRPr/>
            </a:pPr>
            <a:endParaRPr lang="it-IT" altLang="it-IT" sz="2400" dirty="0">
              <a:latin typeface="Arial" panose="020B0604020202020204" pitchFamily="34" charset="0"/>
              <a:cs typeface="Arial" panose="020B0604020202020204" pitchFamily="34" charset="0"/>
            </a:endParaRPr>
          </a:p>
          <a:p>
            <a:pPr marL="457200" lvl="1" indent="0" algn="ctr">
              <a:lnSpc>
                <a:spcPct val="150000"/>
              </a:lnSpc>
              <a:buNone/>
            </a:pPr>
            <a:r>
              <a:rPr lang="it-IT" dirty="0">
                <a:latin typeface="Arial" panose="020B0604020202020204" pitchFamily="34" charset="0"/>
                <a:cs typeface="Arial" panose="020B0604020202020204" pitchFamily="34" charset="0"/>
              </a:rPr>
              <a:t> il giovane quindicenne Carlo </a:t>
            </a:r>
            <a:r>
              <a:rPr lang="it-IT" dirty="0" err="1">
                <a:latin typeface="Arial" panose="020B0604020202020204" pitchFamily="34" charset="0"/>
                <a:cs typeface="Arial" panose="020B0604020202020204" pitchFamily="34" charset="0"/>
              </a:rPr>
              <a:t>Acutis</a:t>
            </a:r>
            <a:r>
              <a:rPr lang="it-IT" dirty="0">
                <a:latin typeface="Arial" panose="020B0604020202020204" pitchFamily="34" charset="0"/>
                <a:cs typeface="Arial" panose="020B0604020202020204" pitchFamily="34" charset="0"/>
              </a:rPr>
              <a:t> scrisse: </a:t>
            </a:r>
          </a:p>
          <a:p>
            <a:pPr marL="914400" lvl="2" indent="0" algn="ctr">
              <a:lnSpc>
                <a:spcPct val="150000"/>
              </a:lnSpc>
              <a:buNone/>
            </a:pPr>
            <a:r>
              <a:rPr lang="it-IT" sz="2400" b="1" dirty="0">
                <a:latin typeface="Arial" panose="020B0604020202020204" pitchFamily="34" charset="0"/>
                <a:cs typeface="Arial" panose="020B0604020202020204" pitchFamily="34" charset="0"/>
              </a:rPr>
              <a:t>«Tutti nascono come originali, molti muoiono come fotocopie…»</a:t>
            </a:r>
          </a:p>
          <a:p>
            <a:pPr marL="914400" lvl="2" indent="0" algn="ctr">
              <a:lnSpc>
                <a:spcPct val="150000"/>
              </a:lnSpc>
              <a:buNone/>
            </a:pPr>
            <a:endParaRPr lang="it-IT" sz="2400" dirty="0">
              <a:latin typeface="Arial" panose="020B0604020202020204" pitchFamily="34" charset="0"/>
              <a:cs typeface="Arial" panose="020B0604020202020204" pitchFamily="34" charset="0"/>
            </a:endParaRPr>
          </a:p>
          <a:p>
            <a:pPr algn="ctr" eaLnBrk="1" fontAlgn="auto" hangingPunct="1">
              <a:spcAft>
                <a:spcPts val="0"/>
              </a:spcAft>
              <a:buNone/>
              <a:defRPr/>
            </a:pPr>
            <a:r>
              <a:rPr lang="it-IT" sz="2000"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Quali sono le fotocopie che ci rendono uguali?</a:t>
            </a:r>
          </a:p>
          <a:p>
            <a:pPr algn="ctr" eaLnBrk="1" fontAlgn="auto" hangingPunct="1">
              <a:spcAft>
                <a:spcPts val="0"/>
              </a:spcAft>
              <a:buNone/>
              <a:defRPr/>
            </a:pPr>
            <a:endParaRPr lang="it-IT" sz="2400" dirty="0">
              <a:latin typeface="Arial" panose="020B0604020202020204" pitchFamily="34" charset="0"/>
              <a:cs typeface="Arial" panose="020B0604020202020204" pitchFamily="34" charset="0"/>
            </a:endParaRPr>
          </a:p>
          <a:p>
            <a:pPr algn="ctr" eaLnBrk="1" fontAlgn="auto" hangingPunct="1">
              <a:spcAft>
                <a:spcPts val="0"/>
              </a:spcAft>
              <a:buNone/>
              <a:defRPr/>
            </a:pPr>
            <a:r>
              <a:rPr lang="it-IT" sz="2400" dirty="0">
                <a:latin typeface="Arial" panose="020B0604020202020204" pitchFamily="34" charset="0"/>
                <a:cs typeface="Arial" panose="020B0604020202020204" pitchFamily="34" charset="0"/>
              </a:rPr>
              <a:t>Le mode? </a:t>
            </a:r>
          </a:p>
          <a:p>
            <a:pPr algn="ctr" eaLnBrk="1" fontAlgn="auto" hangingPunct="1">
              <a:spcAft>
                <a:spcPts val="0"/>
              </a:spcAft>
              <a:buNone/>
              <a:defRPr/>
            </a:pPr>
            <a:r>
              <a:rPr lang="it-IT" sz="2400" dirty="0">
                <a:latin typeface="Arial" panose="020B0604020202020204" pitchFamily="34" charset="0"/>
                <a:cs typeface="Arial" panose="020B0604020202020204" pitchFamily="34" charset="0"/>
              </a:rPr>
              <a:t>                 I canoni di bellezza?</a:t>
            </a:r>
          </a:p>
          <a:p>
            <a:pPr algn="ctr" eaLnBrk="1" fontAlgn="auto" hangingPunct="1">
              <a:spcAft>
                <a:spcPts val="0"/>
              </a:spcAft>
              <a:buNone/>
              <a:defRPr/>
            </a:pPr>
            <a:r>
              <a:rPr lang="it-IT" sz="2400" dirty="0">
                <a:latin typeface="Arial" panose="020B0604020202020204" pitchFamily="34" charset="0"/>
                <a:cs typeface="Arial" panose="020B0604020202020204" pitchFamily="34" charset="0"/>
              </a:rPr>
              <a:t>      Gli stili di vita?</a:t>
            </a:r>
          </a:p>
          <a:p>
            <a:pPr algn="ctr" eaLnBrk="1" fontAlgn="auto" hangingPunct="1">
              <a:spcAft>
                <a:spcPts val="0"/>
              </a:spcAft>
              <a:buFontTx/>
              <a:buNone/>
              <a:defRPr/>
            </a:pPr>
            <a:endParaRPr lang="it-IT" altLang="it-IT" sz="2000" dirty="0"/>
          </a:p>
        </p:txBody>
      </p:sp>
      <p:pic>
        <p:nvPicPr>
          <p:cNvPr id="2" name="Immagine 1"/>
          <p:cNvPicPr>
            <a:picLocks noChangeAspect="1"/>
          </p:cNvPicPr>
          <p:nvPr/>
        </p:nvPicPr>
        <p:blipFill>
          <a:blip r:embed="rId2">
            <a:extLst>
              <a:ext uri="{BEBA8EAE-BF5A-486C-A8C5-ECC9F3942E4B}">
                <a14:imgProps xmlns:a14="http://schemas.microsoft.com/office/drawing/2010/main">
                  <a14:imgLayer r:embed="rId3">
                    <a14:imgEffect>
                      <a14:backgroundRemoval t="4519" b="100000" l="9943" r="89675"/>
                    </a14:imgEffect>
                  </a14:imgLayer>
                </a14:imgProps>
              </a:ext>
              <a:ext uri="{28A0092B-C50C-407E-A947-70E740481C1C}">
                <a14:useLocalDpi xmlns:a14="http://schemas.microsoft.com/office/drawing/2010/main" val="0"/>
              </a:ext>
            </a:extLst>
          </a:blip>
          <a:stretch>
            <a:fillRect/>
          </a:stretch>
        </p:blipFill>
        <p:spPr>
          <a:xfrm>
            <a:off x="1199456" y="2632343"/>
            <a:ext cx="3994944" cy="3888000"/>
          </a:xfrm>
          <a:prstGeom prst="rect">
            <a:avLst/>
          </a:prstGeom>
        </p:spPr>
      </p:pic>
    </p:spTree>
    <p:extLst>
      <p:ext uri="{BB962C8B-B14F-4D97-AF65-F5344CB8AC3E}">
        <p14:creationId xmlns:p14="http://schemas.microsoft.com/office/powerpoint/2010/main" val="396736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22">
                                            <p:txEl>
                                              <p:pRg st="4" end="4"/>
                                            </p:txEl>
                                          </p:spTgt>
                                        </p:tgtEl>
                                        <p:attrNameLst>
                                          <p:attrName>style.visibility</p:attrName>
                                        </p:attrNameLst>
                                      </p:cBhvr>
                                      <p:to>
                                        <p:strVal val="visible"/>
                                      </p:to>
                                    </p:set>
                                    <p:animEffect transition="in" filter="wipe(left)">
                                      <p:cBhvr>
                                        <p:cTn id="7" dur="1750"/>
                                        <p:tgtEl>
                                          <p:spTgt spid="3072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22">
                                            <p:txEl>
                                              <p:pRg st="6" end="6"/>
                                            </p:txEl>
                                          </p:spTgt>
                                        </p:tgtEl>
                                        <p:attrNameLst>
                                          <p:attrName>style.visibility</p:attrName>
                                        </p:attrNameLst>
                                      </p:cBhvr>
                                      <p:to>
                                        <p:strVal val="visible"/>
                                      </p:to>
                                    </p:set>
                                    <p:animEffect transition="in" filter="wipe(left)">
                                      <p:cBhvr>
                                        <p:cTn id="12" dur="2000"/>
                                        <p:tgtEl>
                                          <p:spTgt spid="3072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22">
                                            <p:txEl>
                                              <p:pRg st="7" end="7"/>
                                            </p:txEl>
                                          </p:spTgt>
                                        </p:tgtEl>
                                        <p:attrNameLst>
                                          <p:attrName>style.visibility</p:attrName>
                                        </p:attrNameLst>
                                      </p:cBhvr>
                                      <p:to>
                                        <p:strVal val="visible"/>
                                      </p:to>
                                    </p:set>
                                    <p:animEffect transition="in" filter="wipe(left)">
                                      <p:cBhvr>
                                        <p:cTn id="17" dur="1500"/>
                                        <p:tgtEl>
                                          <p:spTgt spid="3072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722">
                                            <p:txEl>
                                              <p:pRg st="8" end="8"/>
                                            </p:txEl>
                                          </p:spTgt>
                                        </p:tgtEl>
                                        <p:attrNameLst>
                                          <p:attrName>style.visibility</p:attrName>
                                        </p:attrNameLst>
                                      </p:cBhvr>
                                      <p:to>
                                        <p:strVal val="visible"/>
                                      </p:to>
                                    </p:set>
                                    <p:animEffect transition="in" filter="wipe(left)">
                                      <p:cBhvr>
                                        <p:cTn id="22" dur="2000"/>
                                        <p:tgtEl>
                                          <p:spTgt spid="307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7685D2-D319-490F-8BF2-21236A21B9EC}"/>
              </a:ext>
            </a:extLst>
          </p:cNvPr>
          <p:cNvSpPr/>
          <p:nvPr/>
        </p:nvSpPr>
        <p:spPr>
          <a:xfrm>
            <a:off x="1171415" y="3089201"/>
            <a:ext cx="9849171" cy="3547894"/>
          </a:xfrm>
          <a:prstGeom prst="rect">
            <a:avLst/>
          </a:prstGeom>
        </p:spPr>
        <p:txBody>
          <a:bodyPr wrap="none">
            <a:spAutoFit/>
          </a:bodyPr>
          <a:lstStyle/>
          <a:p>
            <a:pPr algn="ctr"/>
            <a:r>
              <a:rPr lang="it-IT" sz="4000" b="1" dirty="0"/>
              <a:t>ETICA</a:t>
            </a:r>
            <a:endParaRPr lang="it-IT" sz="3600" dirty="0"/>
          </a:p>
          <a:p>
            <a:pPr algn="ctr">
              <a:lnSpc>
                <a:spcPct val="200000"/>
              </a:lnSpc>
            </a:pPr>
            <a:r>
              <a:rPr lang="it-IT" sz="2400" dirty="0"/>
              <a:t>È la morale «la dottrina» sul comportamento dell’uomo</a:t>
            </a:r>
          </a:p>
          <a:p>
            <a:pPr algn="ctr">
              <a:lnSpc>
                <a:spcPct val="200000"/>
              </a:lnSpc>
            </a:pPr>
            <a:r>
              <a:rPr lang="it-IT" sz="2400" dirty="0"/>
              <a:t>dinnanzi all’idea del bene e del male.</a:t>
            </a:r>
          </a:p>
          <a:p>
            <a:pPr algn="ctr">
              <a:lnSpc>
                <a:spcPct val="200000"/>
              </a:lnSpc>
            </a:pPr>
            <a:r>
              <a:rPr lang="it-IT" sz="2400" dirty="0"/>
              <a:t>La morale o l’etica sono sinonimi,</a:t>
            </a:r>
          </a:p>
          <a:p>
            <a:pPr algn="ctr">
              <a:lnSpc>
                <a:spcPct val="200000"/>
              </a:lnSpc>
            </a:pPr>
            <a:r>
              <a:rPr lang="it-IT" sz="2400" dirty="0"/>
              <a:t>sono l’insieme dei valori o dei principi ideali riguardanti il bene e il male</a:t>
            </a:r>
          </a:p>
        </p:txBody>
      </p:sp>
      <p:sp>
        <p:nvSpPr>
          <p:cNvPr id="3" name="Rettangolo 2">
            <a:extLst>
              <a:ext uri="{FF2B5EF4-FFF2-40B4-BE49-F238E27FC236}">
                <a16:creationId xmlns:a16="http://schemas.microsoft.com/office/drawing/2014/main" id="{B9E02DCA-917C-4DDB-B554-DBEEAF8FB76F}"/>
              </a:ext>
            </a:extLst>
          </p:cNvPr>
          <p:cNvSpPr/>
          <p:nvPr/>
        </p:nvSpPr>
        <p:spPr>
          <a:xfrm>
            <a:off x="1109446" y="188640"/>
            <a:ext cx="9973108" cy="2686120"/>
          </a:xfrm>
          <a:prstGeom prst="rect">
            <a:avLst/>
          </a:prstGeom>
        </p:spPr>
        <p:txBody>
          <a:bodyPr wrap="square">
            <a:spAutoFit/>
          </a:bodyPr>
          <a:lstStyle/>
          <a:p>
            <a:pPr algn="ctr">
              <a:lnSpc>
                <a:spcPct val="200000"/>
              </a:lnSpc>
            </a:pPr>
            <a:r>
              <a:rPr lang="it-IT" sz="4000" b="1" dirty="0"/>
              <a:t>La MORALE  (cosa è?)</a:t>
            </a:r>
          </a:p>
          <a:p>
            <a:pPr algn="ctr">
              <a:lnSpc>
                <a:spcPct val="200000"/>
              </a:lnSpc>
            </a:pPr>
            <a:r>
              <a:rPr lang="it-IT" sz="2400" dirty="0"/>
              <a:t>è l’insieme dei valori o principi ideali  «la dottrina» (o l’insegnamento)</a:t>
            </a:r>
          </a:p>
          <a:p>
            <a:pPr algn="ctr">
              <a:lnSpc>
                <a:spcPct val="200000"/>
              </a:lnSpc>
            </a:pPr>
            <a:r>
              <a:rPr lang="it-IT" sz="2400" dirty="0"/>
              <a:t>di quello che riguarda il bene e il male. Sinonimo è l’etica</a:t>
            </a:r>
          </a:p>
        </p:txBody>
      </p:sp>
    </p:spTree>
    <p:extLst>
      <p:ext uri="{BB962C8B-B14F-4D97-AF65-F5344CB8AC3E}">
        <p14:creationId xmlns:p14="http://schemas.microsoft.com/office/powerpoint/2010/main" val="250992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left)">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fade">
                                      <p:cBhvr>
                                        <p:cTn id="29" dur="1000"/>
                                        <p:tgtEl>
                                          <p:spTgt spid="2">
                                            <p:txEl>
                                              <p:pRg st="1" end="1"/>
                                            </p:txEl>
                                          </p:spTgt>
                                        </p:tgtEl>
                                      </p:cBhvr>
                                    </p:animEffect>
                                    <p:anim calcmode="lin" valueType="num">
                                      <p:cBhvr>
                                        <p:cTn id="3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fade">
                                      <p:cBhvr>
                                        <p:cTn id="34" dur="1000"/>
                                        <p:tgtEl>
                                          <p:spTgt spid="2">
                                            <p:txEl>
                                              <p:pRg st="2" end="2"/>
                                            </p:txEl>
                                          </p:spTgt>
                                        </p:tgtEl>
                                      </p:cBhvr>
                                    </p:animEffect>
                                    <p:anim calcmode="lin" valueType="num">
                                      <p:cBhvr>
                                        <p:cTn id="3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fade">
                                      <p:cBhvr>
                                        <p:cTn id="39" dur="1000"/>
                                        <p:tgtEl>
                                          <p:spTgt spid="2">
                                            <p:txEl>
                                              <p:pRg st="3" end="3"/>
                                            </p:txEl>
                                          </p:spTgt>
                                        </p:tgtEl>
                                      </p:cBhvr>
                                    </p:animEffect>
                                    <p:anim calcmode="lin" valueType="num">
                                      <p:cBhvr>
                                        <p:cTn id="4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Effect transition="in" filter="fade">
                                      <p:cBhvr>
                                        <p:cTn id="44" dur="1000"/>
                                        <p:tgtEl>
                                          <p:spTgt spid="2">
                                            <p:txEl>
                                              <p:pRg st="4" end="4"/>
                                            </p:txEl>
                                          </p:spTgt>
                                        </p:tgtEl>
                                      </p:cBhvr>
                                    </p:animEffect>
                                    <p:anim calcmode="lin" valueType="num">
                                      <p:cBhvr>
                                        <p:cTn id="4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descr="Stampati"/>
          <p:cNvSpPr>
            <a:spLocks noGrp="1" noChangeArrowheads="1"/>
          </p:cNvSpPr>
          <p:nvPr>
            <p:ph idx="1"/>
          </p:nvPr>
        </p:nvSpPr>
        <p:spPr>
          <a:xfrm>
            <a:off x="1379538" y="333375"/>
            <a:ext cx="9432925" cy="6191250"/>
          </a:xfrm>
          <a:solidFill>
            <a:schemeClr val="accent4">
              <a:lumMod val="20000"/>
              <a:lumOff val="80000"/>
            </a:schemeClr>
          </a:solidFill>
          <a:ln>
            <a:solidFill>
              <a:schemeClr val="tx1"/>
            </a:solidFill>
          </a:ln>
        </p:spPr>
        <p:txBody>
          <a:bodyPr rtlCol="0">
            <a:normAutofit/>
          </a:bodyPr>
          <a:lstStyle/>
          <a:p>
            <a:pPr marL="457200" lvl="1" indent="0" algn="ctr" eaLnBrk="1" fontAlgn="auto" hangingPunct="1">
              <a:lnSpc>
                <a:spcPct val="150000"/>
              </a:lnSpc>
              <a:spcAft>
                <a:spcPts val="0"/>
              </a:spcAft>
              <a:buFont typeface="Arial" panose="020B0604020202020204" pitchFamily="34" charset="0"/>
              <a:buNone/>
              <a:defRPr/>
            </a:pPr>
            <a:endParaRPr lang="it-IT" altLang="it-IT" sz="5600" b="1" dirty="0">
              <a:latin typeface="Arial" panose="020B0604020202020204" pitchFamily="34" charset="0"/>
              <a:cs typeface="Arial" panose="020B0604020202020204" pitchFamily="34" charset="0"/>
            </a:endParaRPr>
          </a:p>
          <a:p>
            <a:pPr marL="457200" lvl="1" indent="0" algn="ctr" eaLnBrk="1" fontAlgn="auto" hangingPunct="1">
              <a:lnSpc>
                <a:spcPct val="150000"/>
              </a:lnSpc>
              <a:spcAft>
                <a:spcPts val="0"/>
              </a:spcAft>
              <a:buFont typeface="Arial" panose="020B0604020202020204" pitchFamily="34" charset="0"/>
              <a:buNone/>
              <a:defRPr/>
            </a:pPr>
            <a:r>
              <a:rPr lang="it-IT" altLang="it-IT" sz="5600" b="1" dirty="0">
                <a:latin typeface="Arial" panose="020B0604020202020204" pitchFamily="34" charset="0"/>
                <a:cs typeface="Arial" panose="020B0604020202020204" pitchFamily="34" charset="0"/>
              </a:rPr>
              <a:t>Il fine </a:t>
            </a:r>
          </a:p>
          <a:p>
            <a:pPr marL="457200" lvl="1" indent="0" algn="ctr" eaLnBrk="1" fontAlgn="auto" hangingPunct="1">
              <a:lnSpc>
                <a:spcPct val="150000"/>
              </a:lnSpc>
              <a:spcAft>
                <a:spcPts val="0"/>
              </a:spcAft>
              <a:buFont typeface="Arial" panose="020B0604020202020204" pitchFamily="34" charset="0"/>
              <a:buNone/>
              <a:defRPr/>
            </a:pPr>
            <a:r>
              <a:rPr lang="it-IT" altLang="it-IT" sz="5600" b="1" dirty="0">
                <a:latin typeface="Arial" panose="020B0604020202020204" pitchFamily="34" charset="0"/>
                <a:cs typeface="Arial" panose="020B0604020202020204" pitchFamily="34" charset="0"/>
              </a:rPr>
              <a:t>giustifica i mezzi</a:t>
            </a:r>
          </a:p>
        </p:txBody>
      </p:sp>
    </p:spTree>
    <p:extLst>
      <p:ext uri="{BB962C8B-B14F-4D97-AF65-F5344CB8AC3E}">
        <p14:creationId xmlns:p14="http://schemas.microsoft.com/office/powerpoint/2010/main" val="605930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83333" y="224645"/>
            <a:ext cx="12025335" cy="6408711"/>
          </a:xfrm>
          <a:solidFill>
            <a:schemeClr val="accent4">
              <a:lumMod val="20000"/>
              <a:lumOff val="80000"/>
            </a:schemeClr>
          </a:solidFill>
          <a:ln>
            <a:solidFill>
              <a:schemeClr val="tx1"/>
            </a:solidFill>
          </a:ln>
        </p:spPr>
        <p:txBody>
          <a:bodyPr rtlCol="0">
            <a:normAutofit fontScale="85000" lnSpcReduction="10000"/>
          </a:bodyPr>
          <a:lstStyle/>
          <a:p>
            <a:pPr eaLnBrk="1" fontAlgn="auto" hangingPunct="1">
              <a:spcAft>
                <a:spcPts val="0"/>
              </a:spcAft>
              <a:defRPr/>
            </a:pPr>
            <a:endParaRPr lang="it-IT" altLang="it-IT" dirty="0"/>
          </a:p>
          <a:p>
            <a:pPr marL="0" indent="0" algn="ctr" eaLnBrk="1" fontAlgn="auto" hangingPunct="1">
              <a:lnSpc>
                <a:spcPct val="150000"/>
              </a:lnSpc>
              <a:spcAft>
                <a:spcPts val="0"/>
              </a:spcAft>
              <a:buFont typeface="Arial" panose="020B0604020202020204" pitchFamily="34" charset="0"/>
              <a:buNone/>
              <a:defRPr/>
            </a:pPr>
            <a:r>
              <a:rPr lang="it-IT" altLang="it-IT" sz="4400" b="1" dirty="0">
                <a:latin typeface="Arial" panose="020B0604020202020204" pitchFamily="34" charset="0"/>
                <a:cs typeface="Arial" panose="020B0604020202020204" pitchFamily="34" charset="0"/>
              </a:rPr>
              <a:t>Il fine giustifica sempre </a:t>
            </a:r>
          </a:p>
          <a:p>
            <a:pPr marL="0" indent="0" algn="ctr" eaLnBrk="1" fontAlgn="auto" hangingPunct="1">
              <a:lnSpc>
                <a:spcPct val="150000"/>
              </a:lnSpc>
              <a:spcAft>
                <a:spcPts val="0"/>
              </a:spcAft>
              <a:buFont typeface="Arial" panose="020B0604020202020204" pitchFamily="34" charset="0"/>
              <a:buNone/>
              <a:defRPr/>
            </a:pPr>
            <a:r>
              <a:rPr lang="it-IT" altLang="it-IT" sz="4400" b="1" dirty="0">
                <a:latin typeface="Arial" panose="020B0604020202020204" pitchFamily="34" charset="0"/>
                <a:cs typeface="Arial" panose="020B0604020202020204" pitchFamily="34" charset="0"/>
              </a:rPr>
              <a:t>ogni mezzo pur di raggiungerlo?</a:t>
            </a:r>
          </a:p>
          <a:p>
            <a:pPr eaLnBrk="1" fontAlgn="auto" hangingPunct="1">
              <a:spcAft>
                <a:spcPts val="0"/>
              </a:spcAft>
              <a:buFontTx/>
              <a:buNone/>
              <a:defRPr/>
            </a:pPr>
            <a:endParaRPr lang="it-IT" altLang="it-IT" sz="4000" dirty="0"/>
          </a:p>
          <a:p>
            <a:pPr algn="ctr" eaLnBrk="1" fontAlgn="auto" hangingPunct="1">
              <a:lnSpc>
                <a:spcPct val="170000"/>
              </a:lnSpc>
              <a:spcAft>
                <a:spcPts val="0"/>
              </a:spcAft>
              <a:buFontTx/>
              <a:buNone/>
              <a:defRPr/>
            </a:pPr>
            <a:r>
              <a:rPr lang="it-IT" altLang="it-IT" sz="2400" dirty="0">
                <a:latin typeface="Arial" panose="020B0604020202020204" pitchFamily="34" charset="0"/>
                <a:cs typeface="Arial" panose="020B0604020202020204" pitchFamily="34" charset="0"/>
              </a:rPr>
              <a:t>(</a:t>
            </a:r>
            <a:r>
              <a:rPr lang="it-IT" altLang="it-IT" sz="2400" b="1" dirty="0">
                <a:latin typeface="Arial" panose="020B0604020202020204" pitchFamily="34" charset="0"/>
                <a:cs typeface="Arial" panose="020B0604020202020204" pitchFamily="34" charset="0"/>
              </a:rPr>
              <a:t>Machiavelli</a:t>
            </a:r>
            <a:r>
              <a:rPr lang="it-IT" altLang="it-IT" sz="2400" dirty="0">
                <a:latin typeface="Arial" panose="020B0604020202020204" pitchFamily="34" charset="0"/>
                <a:cs typeface="Arial" panose="020B0604020202020204" pitchFamily="34" charset="0"/>
              </a:rPr>
              <a:t> 1469 – 1527 diventato famoso per questa frase che forse non ha mai detto esplicitamente)</a:t>
            </a:r>
          </a:p>
          <a:p>
            <a:pPr algn="ctr" eaLnBrk="1" fontAlgn="auto" hangingPunct="1">
              <a:lnSpc>
                <a:spcPct val="170000"/>
              </a:lnSpc>
              <a:spcAft>
                <a:spcPts val="0"/>
              </a:spcAft>
              <a:buFontTx/>
              <a:buNone/>
              <a:defRPr/>
            </a:pPr>
            <a:r>
              <a:rPr lang="it-IT" altLang="it-IT" sz="3600" dirty="0">
                <a:latin typeface="Arial" panose="020B0604020202020204" pitchFamily="34" charset="0"/>
                <a:cs typeface="Arial" panose="020B0604020202020204" pitchFamily="34" charset="0"/>
              </a:rPr>
              <a:t>Davanti al nobile valore della ricerca scientifica</a:t>
            </a:r>
          </a:p>
          <a:p>
            <a:pPr algn="ctr" eaLnBrk="1" fontAlgn="auto" hangingPunct="1">
              <a:lnSpc>
                <a:spcPct val="170000"/>
              </a:lnSpc>
              <a:spcAft>
                <a:spcPts val="0"/>
              </a:spcAft>
              <a:buFontTx/>
              <a:buNone/>
              <a:defRPr/>
            </a:pPr>
            <a:r>
              <a:rPr lang="it-IT" altLang="it-IT" sz="3600" dirty="0">
                <a:latin typeface="Arial" panose="020B0604020202020204" pitchFamily="34" charset="0"/>
                <a:cs typeface="Arial" panose="020B0604020202020204" pitchFamily="34" charset="0"/>
              </a:rPr>
              <a:t>è sempre giusto ogni mezzo per raggiungerlo?</a:t>
            </a:r>
          </a:p>
          <a:p>
            <a:pPr eaLnBrk="1" fontAlgn="auto" hangingPunct="1">
              <a:spcAft>
                <a:spcPts val="0"/>
              </a:spcAft>
              <a:buFontTx/>
              <a:buNone/>
              <a:defRPr/>
            </a:pPr>
            <a:endParaRPr lang="it-IT" altLang="it-IT" dirty="0"/>
          </a:p>
          <a:p>
            <a:pPr eaLnBrk="1" fontAlgn="auto" hangingPunct="1">
              <a:spcAft>
                <a:spcPts val="0"/>
              </a:spcAft>
              <a:buFontTx/>
              <a:buNone/>
              <a:defRPr/>
            </a:pPr>
            <a:r>
              <a:rPr lang="it-IT" altLang="it-IT" sz="2000" dirty="0"/>
              <a:t>Es. per le grandi ricerche scientifiche è sempre giusto sperimentare sugli esseri umani come si fece sugli ebrei o si fa sugli animali?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5843">
                                            <p:txEl>
                                              <p:pRg st="4" end="4"/>
                                            </p:txEl>
                                          </p:spTgt>
                                        </p:tgtEl>
                                        <p:attrNameLst>
                                          <p:attrName>style.visibility</p:attrName>
                                        </p:attrNameLst>
                                      </p:cBhvr>
                                      <p:to>
                                        <p:strVal val="visible"/>
                                      </p:to>
                                    </p:set>
                                    <p:animEffect transition="in" filter="fade">
                                      <p:cBhvr>
                                        <p:cTn id="7" dur="1000"/>
                                        <p:tgtEl>
                                          <p:spTgt spid="35843">
                                            <p:txEl>
                                              <p:pRg st="4" end="4"/>
                                            </p:txEl>
                                          </p:spTgt>
                                        </p:tgtEl>
                                      </p:cBhvr>
                                    </p:animEffect>
                                    <p:anim calcmode="lin" valueType="num">
                                      <p:cBhvr>
                                        <p:cTn id="8" dur="10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58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843">
                                            <p:txEl>
                                              <p:pRg st="5" end="5"/>
                                            </p:txEl>
                                          </p:spTgt>
                                        </p:tgtEl>
                                        <p:attrNameLst>
                                          <p:attrName>style.visibility</p:attrName>
                                        </p:attrNameLst>
                                      </p:cBhvr>
                                      <p:to>
                                        <p:strVal val="visible"/>
                                      </p:to>
                                    </p:set>
                                    <p:animEffect transition="in" filter="fade">
                                      <p:cBhvr>
                                        <p:cTn id="14" dur="1000"/>
                                        <p:tgtEl>
                                          <p:spTgt spid="35843">
                                            <p:txEl>
                                              <p:pRg st="5" end="5"/>
                                            </p:txEl>
                                          </p:spTgt>
                                        </p:tgtEl>
                                      </p:cBhvr>
                                    </p:animEffect>
                                    <p:anim calcmode="lin" valueType="num">
                                      <p:cBhvr>
                                        <p:cTn id="15" dur="10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5843">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5843">
                                            <p:txEl>
                                              <p:pRg st="6" end="6"/>
                                            </p:txEl>
                                          </p:spTgt>
                                        </p:tgtEl>
                                        <p:attrNameLst>
                                          <p:attrName>style.visibility</p:attrName>
                                        </p:attrNameLst>
                                      </p:cBhvr>
                                      <p:to>
                                        <p:strVal val="visible"/>
                                      </p:to>
                                    </p:set>
                                    <p:animEffect transition="in" filter="fade">
                                      <p:cBhvr>
                                        <p:cTn id="19" dur="1000"/>
                                        <p:tgtEl>
                                          <p:spTgt spid="35843">
                                            <p:txEl>
                                              <p:pRg st="6" end="6"/>
                                            </p:txEl>
                                          </p:spTgt>
                                        </p:tgtEl>
                                      </p:cBhvr>
                                    </p:animEffect>
                                    <p:anim calcmode="lin" valueType="num">
                                      <p:cBhvr>
                                        <p:cTn id="20" dur="10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584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843">
                                            <p:txEl>
                                              <p:pRg st="8" end="8"/>
                                            </p:txEl>
                                          </p:spTgt>
                                        </p:tgtEl>
                                        <p:attrNameLst>
                                          <p:attrName>style.visibility</p:attrName>
                                        </p:attrNameLst>
                                      </p:cBhvr>
                                      <p:to>
                                        <p:strVal val="visible"/>
                                      </p:to>
                                    </p:set>
                                    <p:animEffect transition="in" filter="fade">
                                      <p:cBhvr>
                                        <p:cTn id="24" dur="1000"/>
                                        <p:tgtEl>
                                          <p:spTgt spid="35843">
                                            <p:txEl>
                                              <p:pRg st="8" end="8"/>
                                            </p:txEl>
                                          </p:spTgt>
                                        </p:tgtEl>
                                      </p:cBhvr>
                                    </p:animEffect>
                                    <p:anim calcmode="lin" valueType="num">
                                      <p:cBhvr>
                                        <p:cTn id="25" dur="1000" fill="hold"/>
                                        <p:tgtEl>
                                          <p:spTgt spid="35843">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3584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idx="1"/>
          </p:nvPr>
        </p:nvSpPr>
        <p:spPr>
          <a:xfrm>
            <a:off x="347663" y="242466"/>
            <a:ext cx="11496675" cy="6373068"/>
          </a:xfrm>
          <a:solidFill>
            <a:schemeClr val="accent4">
              <a:lumMod val="20000"/>
              <a:lumOff val="80000"/>
            </a:schemeClr>
          </a:solidFill>
          <a:ln>
            <a:solidFill>
              <a:schemeClr val="tx1"/>
            </a:solidFill>
          </a:ln>
        </p:spPr>
        <p:txBody>
          <a:bodyPr rtlCol="0">
            <a:normAutofit fontScale="70000" lnSpcReduction="20000"/>
          </a:bodyPr>
          <a:lstStyle/>
          <a:p>
            <a:pPr algn="ctr" eaLnBrk="1" fontAlgn="auto" hangingPunct="1">
              <a:lnSpc>
                <a:spcPct val="110000"/>
              </a:lnSpc>
              <a:spcAft>
                <a:spcPts val="0"/>
              </a:spcAft>
              <a:defRPr/>
            </a:pPr>
            <a:endParaRPr lang="it-IT" altLang="it-IT" sz="2500" b="1" dirty="0">
              <a:latin typeface="Arial" panose="020B0604020202020204" pitchFamily="34" charset="0"/>
              <a:cs typeface="Arial" panose="020B0604020202020204" pitchFamily="34" charset="0"/>
            </a:endParaRPr>
          </a:p>
          <a:p>
            <a:pPr marL="0" indent="0" algn="ctr" eaLnBrk="1" fontAlgn="auto" hangingPunct="1">
              <a:lnSpc>
                <a:spcPct val="110000"/>
              </a:lnSpc>
              <a:spcAft>
                <a:spcPts val="0"/>
              </a:spcAft>
              <a:buFont typeface="Arial" panose="020B0604020202020204" pitchFamily="34" charset="0"/>
              <a:buNone/>
              <a:defRPr/>
            </a:pPr>
            <a:r>
              <a:rPr lang="it-IT" altLang="it-IT" sz="3600" b="1" dirty="0">
                <a:latin typeface="Arial" panose="020B0604020202020204" pitchFamily="34" charset="0"/>
                <a:cs typeface="Arial" panose="020B0604020202020204" pitchFamily="34" charset="0"/>
              </a:rPr>
              <a:t>Quando nasce un valore, </a:t>
            </a:r>
          </a:p>
          <a:p>
            <a:pPr marL="0" indent="0" algn="ctr" eaLnBrk="1" fontAlgn="auto" hangingPunct="1">
              <a:lnSpc>
                <a:spcPct val="110000"/>
              </a:lnSpc>
              <a:spcAft>
                <a:spcPts val="0"/>
              </a:spcAft>
              <a:buFont typeface="Arial" panose="020B0604020202020204" pitchFamily="34" charset="0"/>
              <a:buNone/>
              <a:defRPr/>
            </a:pPr>
            <a:r>
              <a:rPr lang="it-IT" altLang="it-IT" sz="3600" b="1" dirty="0">
                <a:latin typeface="Arial" panose="020B0604020202020204" pitchFamily="34" charset="0"/>
                <a:cs typeface="Arial" panose="020B0604020202020204" pitchFamily="34" charset="0"/>
              </a:rPr>
              <a:t>quello che sentiamo molto importante?</a:t>
            </a:r>
          </a:p>
          <a:p>
            <a:pPr algn="ctr" eaLnBrk="1" fontAlgn="auto" hangingPunct="1">
              <a:lnSpc>
                <a:spcPct val="110000"/>
              </a:lnSpc>
              <a:spcAft>
                <a:spcPts val="0"/>
              </a:spcAft>
              <a:buFontTx/>
              <a:buNone/>
              <a:defRPr/>
            </a:pPr>
            <a:endParaRPr lang="it-IT" altLang="it-IT" sz="3600" b="1" dirty="0">
              <a:latin typeface="Arial" panose="020B0604020202020204" pitchFamily="34" charset="0"/>
              <a:cs typeface="Arial" panose="020B0604020202020204" pitchFamily="34" charset="0"/>
            </a:endParaRPr>
          </a:p>
          <a:p>
            <a:pPr algn="ctr" eaLnBrk="1" fontAlgn="auto" hangingPunct="1">
              <a:lnSpc>
                <a:spcPct val="110000"/>
              </a:lnSpc>
              <a:spcAft>
                <a:spcPts val="0"/>
              </a:spcAft>
              <a:buFontTx/>
              <a:buNone/>
              <a:defRPr/>
            </a:pPr>
            <a:r>
              <a:rPr lang="it-IT" altLang="it-IT" sz="3600" b="1" dirty="0">
                <a:latin typeface="Arial" panose="020B0604020202020204" pitchFamily="34" charset="0"/>
                <a:cs typeface="Arial" panose="020B0604020202020204" pitchFamily="34" charset="0"/>
              </a:rPr>
              <a:t>il VALORE nasce da un BISOGNO.</a:t>
            </a:r>
          </a:p>
          <a:p>
            <a:pPr algn="ctr" eaLnBrk="1" fontAlgn="auto" hangingPunct="1">
              <a:lnSpc>
                <a:spcPct val="110000"/>
              </a:lnSpc>
              <a:spcAft>
                <a:spcPts val="0"/>
              </a:spcAft>
              <a:buFontTx/>
              <a:buNone/>
              <a:defRPr/>
            </a:pPr>
            <a:r>
              <a:rPr lang="it-IT" altLang="it-IT" sz="3600" b="1" dirty="0">
                <a:latin typeface="Arial" panose="020B0604020202020204" pitchFamily="34" charset="0"/>
                <a:cs typeface="Arial" panose="020B0604020202020204" pitchFamily="34" charset="0"/>
              </a:rPr>
              <a:t>Qualsiasi cosa ha valore quando ci manca.</a:t>
            </a:r>
          </a:p>
          <a:p>
            <a:pPr algn="ctr" eaLnBrk="1" fontAlgn="auto" hangingPunct="1">
              <a:lnSpc>
                <a:spcPct val="110000"/>
              </a:lnSpc>
              <a:spcAft>
                <a:spcPts val="0"/>
              </a:spcAft>
              <a:buFontTx/>
              <a:buNone/>
              <a:defRPr/>
            </a:pPr>
            <a:r>
              <a:rPr lang="it-IT" altLang="it-IT" sz="2600" dirty="0">
                <a:latin typeface="Arial" panose="020B0604020202020204" pitchFamily="34" charset="0"/>
                <a:cs typeface="Arial" panose="020B0604020202020204" pitchFamily="34" charset="0"/>
              </a:rPr>
              <a:t>es. una bottiglia d’acqua fresca nel deserto </a:t>
            </a:r>
          </a:p>
          <a:p>
            <a:pPr algn="ctr" eaLnBrk="1" fontAlgn="auto" hangingPunct="1">
              <a:lnSpc>
                <a:spcPct val="110000"/>
              </a:lnSpc>
              <a:spcAft>
                <a:spcPts val="0"/>
              </a:spcAft>
              <a:buFontTx/>
              <a:buNone/>
              <a:defRPr/>
            </a:pPr>
            <a:r>
              <a:rPr lang="it-IT" altLang="it-IT" sz="2600" dirty="0">
                <a:latin typeface="Arial" panose="020B0604020202020204" pitchFamily="34" charset="0"/>
                <a:cs typeface="Arial" panose="020B0604020202020204" pitchFamily="34" charset="0"/>
              </a:rPr>
              <a:t>ha più valore se la stessa fosse donata in una alluvione.</a:t>
            </a:r>
          </a:p>
          <a:p>
            <a:pPr algn="ctr" eaLnBrk="1" fontAlgn="auto" hangingPunct="1">
              <a:lnSpc>
                <a:spcPct val="110000"/>
              </a:lnSpc>
              <a:spcAft>
                <a:spcPts val="0"/>
              </a:spcAft>
              <a:buFontTx/>
              <a:buNone/>
              <a:defRPr/>
            </a:pPr>
            <a:endParaRPr lang="it-IT" altLang="it-IT" sz="2400" b="1" dirty="0">
              <a:latin typeface="Arial" panose="020B0604020202020204" pitchFamily="34" charset="0"/>
              <a:cs typeface="Arial" panose="020B0604020202020204" pitchFamily="34" charset="0"/>
            </a:endParaRPr>
          </a:p>
          <a:p>
            <a:pPr algn="ctr" eaLnBrk="1" fontAlgn="auto" hangingPunct="1">
              <a:lnSpc>
                <a:spcPct val="170000"/>
              </a:lnSpc>
              <a:spcAft>
                <a:spcPts val="0"/>
              </a:spcAft>
              <a:buFontTx/>
              <a:buNone/>
              <a:defRPr/>
            </a:pPr>
            <a:r>
              <a:rPr lang="it-IT" altLang="it-IT" b="1" dirty="0">
                <a:latin typeface="Arial" panose="020B0604020202020204" pitchFamily="34" charset="0"/>
                <a:cs typeface="Arial" panose="020B0604020202020204" pitchFamily="34" charset="0"/>
              </a:rPr>
              <a:t>Quali sono i veri grandi bisogni di ogni uomo?</a:t>
            </a:r>
          </a:p>
          <a:p>
            <a:pPr algn="ctr" eaLnBrk="1" fontAlgn="auto" hangingPunct="1">
              <a:lnSpc>
                <a:spcPct val="170000"/>
              </a:lnSpc>
              <a:spcAft>
                <a:spcPts val="0"/>
              </a:spcAft>
              <a:buFontTx/>
              <a:buNone/>
              <a:defRPr/>
            </a:pPr>
            <a:r>
              <a:rPr lang="it-IT" altLang="it-IT" sz="2900" b="1" dirty="0">
                <a:latin typeface="Arial" panose="020B0604020202020204" pitchFamily="34" charset="0"/>
                <a:cs typeface="Arial" panose="020B0604020202020204" pitchFamily="34" charset="0"/>
              </a:rPr>
              <a:t>Quali sono i bisogni primari per vivere?</a:t>
            </a:r>
          </a:p>
          <a:p>
            <a:pPr algn="ctr" eaLnBrk="1" fontAlgn="auto" hangingPunct="1">
              <a:lnSpc>
                <a:spcPct val="170000"/>
              </a:lnSpc>
              <a:spcAft>
                <a:spcPts val="0"/>
              </a:spcAft>
              <a:buFontTx/>
              <a:buNone/>
              <a:defRPr/>
            </a:pPr>
            <a:r>
              <a:rPr lang="it-IT" altLang="it-IT" sz="2900" b="1" dirty="0">
                <a:latin typeface="Arial" panose="020B0604020202020204" pitchFamily="34" charset="0"/>
                <a:cs typeface="Arial" panose="020B0604020202020204" pitchFamily="34" charset="0"/>
              </a:rPr>
              <a:t>Quali sono i bisogni secondari?</a:t>
            </a:r>
          </a:p>
          <a:p>
            <a:pPr algn="ctr" eaLnBrk="1" fontAlgn="auto" hangingPunct="1">
              <a:lnSpc>
                <a:spcPct val="170000"/>
              </a:lnSpc>
              <a:spcAft>
                <a:spcPts val="0"/>
              </a:spcAft>
              <a:buFontTx/>
              <a:buNone/>
              <a:defRPr/>
            </a:pPr>
            <a:r>
              <a:rPr lang="it-IT" altLang="it-IT" sz="2900" b="1" dirty="0">
                <a:latin typeface="Arial" panose="020B0604020202020204" pitchFamily="34" charset="0"/>
                <a:cs typeface="Arial" panose="020B0604020202020204" pitchFamily="34" charset="0"/>
              </a:rPr>
              <a:t>Quali sono i falsi bisogni?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698">
                                            <p:txEl>
                                              <p:pRg st="4" end="4"/>
                                            </p:txEl>
                                          </p:spTgt>
                                        </p:tgtEl>
                                        <p:attrNameLst>
                                          <p:attrName>style.visibility</p:attrName>
                                        </p:attrNameLst>
                                      </p:cBhvr>
                                      <p:to>
                                        <p:strVal val="visible"/>
                                      </p:to>
                                    </p:set>
                                    <p:animEffect transition="in" filter="fade">
                                      <p:cBhvr>
                                        <p:cTn id="7" dur="1000"/>
                                        <p:tgtEl>
                                          <p:spTgt spid="29698">
                                            <p:txEl>
                                              <p:pRg st="4" end="4"/>
                                            </p:txEl>
                                          </p:spTgt>
                                        </p:tgtEl>
                                      </p:cBhvr>
                                    </p:animEffect>
                                    <p:anim calcmode="lin" valueType="num">
                                      <p:cBhvr>
                                        <p:cTn id="8" dur="1000" fill="hold"/>
                                        <p:tgtEl>
                                          <p:spTgt spid="2969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9698">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698">
                                            <p:txEl>
                                              <p:pRg st="5" end="5"/>
                                            </p:txEl>
                                          </p:spTgt>
                                        </p:tgtEl>
                                        <p:attrNameLst>
                                          <p:attrName>style.visibility</p:attrName>
                                        </p:attrNameLst>
                                      </p:cBhvr>
                                      <p:to>
                                        <p:strVal val="visible"/>
                                      </p:to>
                                    </p:set>
                                    <p:animEffect transition="in" filter="fade">
                                      <p:cBhvr>
                                        <p:cTn id="12" dur="1000"/>
                                        <p:tgtEl>
                                          <p:spTgt spid="29698">
                                            <p:txEl>
                                              <p:pRg st="5" end="5"/>
                                            </p:txEl>
                                          </p:spTgt>
                                        </p:tgtEl>
                                      </p:cBhvr>
                                    </p:animEffect>
                                    <p:anim calcmode="lin" valueType="num">
                                      <p:cBhvr>
                                        <p:cTn id="13" dur="1000" fill="hold"/>
                                        <p:tgtEl>
                                          <p:spTgt spid="29698">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9698">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698">
                                            <p:txEl>
                                              <p:pRg st="6" end="6"/>
                                            </p:txEl>
                                          </p:spTgt>
                                        </p:tgtEl>
                                        <p:attrNameLst>
                                          <p:attrName>style.visibility</p:attrName>
                                        </p:attrNameLst>
                                      </p:cBhvr>
                                      <p:to>
                                        <p:strVal val="visible"/>
                                      </p:to>
                                    </p:set>
                                    <p:animEffect transition="in" filter="fade">
                                      <p:cBhvr>
                                        <p:cTn id="17" dur="1000"/>
                                        <p:tgtEl>
                                          <p:spTgt spid="29698">
                                            <p:txEl>
                                              <p:pRg st="6" end="6"/>
                                            </p:txEl>
                                          </p:spTgt>
                                        </p:tgtEl>
                                      </p:cBhvr>
                                    </p:animEffect>
                                    <p:anim calcmode="lin" valueType="num">
                                      <p:cBhvr>
                                        <p:cTn id="18" dur="1000" fill="hold"/>
                                        <p:tgtEl>
                                          <p:spTgt spid="29698">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29698">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698">
                                            <p:txEl>
                                              <p:pRg st="7" end="7"/>
                                            </p:txEl>
                                          </p:spTgt>
                                        </p:tgtEl>
                                        <p:attrNameLst>
                                          <p:attrName>style.visibility</p:attrName>
                                        </p:attrNameLst>
                                      </p:cBhvr>
                                      <p:to>
                                        <p:strVal val="visible"/>
                                      </p:to>
                                    </p:set>
                                    <p:animEffect transition="in" filter="fade">
                                      <p:cBhvr>
                                        <p:cTn id="22" dur="1000"/>
                                        <p:tgtEl>
                                          <p:spTgt spid="29698">
                                            <p:txEl>
                                              <p:pRg st="7" end="7"/>
                                            </p:txEl>
                                          </p:spTgt>
                                        </p:tgtEl>
                                      </p:cBhvr>
                                    </p:animEffect>
                                    <p:anim calcmode="lin" valueType="num">
                                      <p:cBhvr>
                                        <p:cTn id="23" dur="1000" fill="hold"/>
                                        <p:tgtEl>
                                          <p:spTgt spid="29698">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2969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9698">
                                            <p:txEl>
                                              <p:pRg st="9" end="9"/>
                                            </p:txEl>
                                          </p:spTgt>
                                        </p:tgtEl>
                                        <p:attrNameLst>
                                          <p:attrName>style.visibility</p:attrName>
                                        </p:attrNameLst>
                                      </p:cBhvr>
                                      <p:to>
                                        <p:strVal val="visible"/>
                                      </p:to>
                                    </p:set>
                                    <p:animEffect transition="in" filter="wipe(left)">
                                      <p:cBhvr>
                                        <p:cTn id="29" dur="1250"/>
                                        <p:tgtEl>
                                          <p:spTgt spid="29698">
                                            <p:txEl>
                                              <p:pRg st="9" end="9"/>
                                            </p:txEl>
                                          </p:spTgt>
                                        </p:tgtEl>
                                      </p:cBhvr>
                                    </p:animEffect>
                                  </p:childTnLst>
                                </p:cTn>
                              </p:par>
                            </p:childTnLst>
                          </p:cTn>
                        </p:par>
                        <p:par>
                          <p:cTn id="30" fill="hold">
                            <p:stCondLst>
                              <p:cond delay="1250"/>
                            </p:stCondLst>
                            <p:childTnLst>
                              <p:par>
                                <p:cTn id="31" presetID="22" presetClass="entr" presetSubtype="8" fill="hold" nodeType="afterEffect">
                                  <p:stCondLst>
                                    <p:cond delay="0"/>
                                  </p:stCondLst>
                                  <p:childTnLst>
                                    <p:set>
                                      <p:cBhvr>
                                        <p:cTn id="32" dur="1" fill="hold">
                                          <p:stCondLst>
                                            <p:cond delay="0"/>
                                          </p:stCondLst>
                                        </p:cTn>
                                        <p:tgtEl>
                                          <p:spTgt spid="29698">
                                            <p:txEl>
                                              <p:pRg st="10" end="10"/>
                                            </p:txEl>
                                          </p:spTgt>
                                        </p:tgtEl>
                                        <p:attrNameLst>
                                          <p:attrName>style.visibility</p:attrName>
                                        </p:attrNameLst>
                                      </p:cBhvr>
                                      <p:to>
                                        <p:strVal val="visible"/>
                                      </p:to>
                                    </p:set>
                                    <p:animEffect transition="in" filter="wipe(left)">
                                      <p:cBhvr>
                                        <p:cTn id="33" dur="1250"/>
                                        <p:tgtEl>
                                          <p:spTgt spid="29698">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29698">
                                            <p:txEl>
                                              <p:pRg st="11" end="11"/>
                                            </p:txEl>
                                          </p:spTgt>
                                        </p:tgtEl>
                                        <p:attrNameLst>
                                          <p:attrName>style.visibility</p:attrName>
                                        </p:attrNameLst>
                                      </p:cBhvr>
                                      <p:to>
                                        <p:strVal val="visible"/>
                                      </p:to>
                                    </p:set>
                                    <p:animEffect transition="in" filter="fade">
                                      <p:cBhvr>
                                        <p:cTn id="38" dur="1000"/>
                                        <p:tgtEl>
                                          <p:spTgt spid="29698">
                                            <p:txEl>
                                              <p:pRg st="11" end="11"/>
                                            </p:txEl>
                                          </p:spTgt>
                                        </p:tgtEl>
                                      </p:cBhvr>
                                    </p:animEffect>
                                    <p:anim calcmode="lin" valueType="num">
                                      <p:cBhvr>
                                        <p:cTn id="39" dur="1000" fill="hold"/>
                                        <p:tgtEl>
                                          <p:spTgt spid="29698">
                                            <p:txEl>
                                              <p:pRg st="11" end="11"/>
                                            </p:txEl>
                                          </p:spTgt>
                                        </p:tgtEl>
                                        <p:attrNameLst>
                                          <p:attrName>ppt_x</p:attrName>
                                        </p:attrNameLst>
                                      </p:cBhvr>
                                      <p:tavLst>
                                        <p:tav tm="0">
                                          <p:val>
                                            <p:strVal val="#ppt_x"/>
                                          </p:val>
                                        </p:tav>
                                        <p:tav tm="100000">
                                          <p:val>
                                            <p:strVal val="#ppt_x"/>
                                          </p:val>
                                        </p:tav>
                                      </p:tavLst>
                                    </p:anim>
                                    <p:anim calcmode="lin" valueType="num">
                                      <p:cBhvr>
                                        <p:cTn id="40" dur="1000" fill="hold"/>
                                        <p:tgtEl>
                                          <p:spTgt spid="29698">
                                            <p:txEl>
                                              <p:pRg st="11" end="11"/>
                                            </p:txEl>
                                          </p:spTgt>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9698">
                                            <p:txEl>
                                              <p:pRg st="12" end="12"/>
                                            </p:txEl>
                                          </p:spTgt>
                                        </p:tgtEl>
                                        <p:attrNameLst>
                                          <p:attrName>style.visibility</p:attrName>
                                        </p:attrNameLst>
                                      </p:cBhvr>
                                      <p:to>
                                        <p:strVal val="visible"/>
                                      </p:to>
                                    </p:set>
                                    <p:animEffect transition="in" filter="fade">
                                      <p:cBhvr>
                                        <p:cTn id="43" dur="1000"/>
                                        <p:tgtEl>
                                          <p:spTgt spid="29698">
                                            <p:txEl>
                                              <p:pRg st="12" end="12"/>
                                            </p:txEl>
                                          </p:spTgt>
                                        </p:tgtEl>
                                      </p:cBhvr>
                                    </p:animEffect>
                                    <p:anim calcmode="lin" valueType="num">
                                      <p:cBhvr>
                                        <p:cTn id="44" dur="1000" fill="hold"/>
                                        <p:tgtEl>
                                          <p:spTgt spid="29698">
                                            <p:txEl>
                                              <p:pRg st="12" end="12"/>
                                            </p:txEl>
                                          </p:spTgt>
                                        </p:tgtEl>
                                        <p:attrNameLst>
                                          <p:attrName>ppt_x</p:attrName>
                                        </p:attrNameLst>
                                      </p:cBhvr>
                                      <p:tavLst>
                                        <p:tav tm="0">
                                          <p:val>
                                            <p:strVal val="#ppt_x"/>
                                          </p:val>
                                        </p:tav>
                                        <p:tav tm="100000">
                                          <p:val>
                                            <p:strVal val="#ppt_x"/>
                                          </p:val>
                                        </p:tav>
                                      </p:tavLst>
                                    </p:anim>
                                    <p:anim calcmode="lin" valueType="num">
                                      <p:cBhvr>
                                        <p:cTn id="45" dur="1000" fill="hold"/>
                                        <p:tgtEl>
                                          <p:spTgt spid="29698">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idx="1"/>
          </p:nvPr>
        </p:nvSpPr>
        <p:spPr>
          <a:xfrm>
            <a:off x="839590" y="404813"/>
            <a:ext cx="10512821" cy="6048375"/>
          </a:xfrm>
          <a:solidFill>
            <a:schemeClr val="accent4">
              <a:lumMod val="20000"/>
              <a:lumOff val="80000"/>
            </a:schemeClr>
          </a:solidFill>
          <a:ln>
            <a:solidFill>
              <a:schemeClr val="tx1"/>
            </a:solidFill>
          </a:ln>
        </p:spPr>
        <p:txBody>
          <a:bodyPr rtlCol="0">
            <a:normAutofit fontScale="70000" lnSpcReduction="20000"/>
          </a:bodyPr>
          <a:lstStyle/>
          <a:p>
            <a:pPr algn="ctr" eaLnBrk="1" fontAlgn="auto" hangingPunct="1">
              <a:lnSpc>
                <a:spcPct val="160000"/>
              </a:lnSpc>
              <a:spcAft>
                <a:spcPts val="0"/>
              </a:spcAft>
              <a:buFontTx/>
              <a:buNone/>
              <a:defRPr/>
            </a:pPr>
            <a:r>
              <a:rPr lang="it-IT" altLang="it-IT" sz="3600" b="1" dirty="0">
                <a:latin typeface="Arial" panose="020B0604020202020204" pitchFamily="34" charset="0"/>
                <a:cs typeface="Arial" panose="020B0604020202020204" pitchFamily="34" charset="0"/>
              </a:rPr>
              <a:t>Quando nasce il sentimento di colpa?</a:t>
            </a:r>
          </a:p>
          <a:p>
            <a:pPr eaLnBrk="1" fontAlgn="auto" hangingPunct="1">
              <a:lnSpc>
                <a:spcPct val="160000"/>
              </a:lnSpc>
              <a:spcAft>
                <a:spcPts val="0"/>
              </a:spcAft>
              <a:buFontTx/>
              <a:buNone/>
              <a:defRPr/>
            </a:pPr>
            <a:r>
              <a:rPr lang="it-IT" altLang="it-IT" dirty="0">
                <a:latin typeface="Arial" panose="020B0604020202020204" pitchFamily="34" charset="0"/>
                <a:cs typeface="Arial" panose="020B0604020202020204" pitchFamily="34" charset="0"/>
              </a:rPr>
              <a:t>es. un sasso giallo gettato nelle immondizie non si hanno sentimenti di colpa. </a:t>
            </a:r>
          </a:p>
          <a:p>
            <a:pPr eaLnBrk="1" fontAlgn="auto" hangingPunct="1">
              <a:lnSpc>
                <a:spcPct val="160000"/>
              </a:lnSpc>
              <a:spcAft>
                <a:spcPts val="0"/>
              </a:spcAft>
              <a:buFontTx/>
              <a:buNone/>
              <a:defRPr/>
            </a:pPr>
            <a:r>
              <a:rPr lang="it-IT" altLang="it-IT" dirty="0">
                <a:latin typeface="Arial" panose="020B0604020202020204" pitchFamily="34" charset="0"/>
                <a:cs typeface="Arial" panose="020B0604020202020204" pitchFamily="34" charset="0"/>
              </a:rPr>
              <a:t>Se ci viene detto che era una pepita d’oro che ci sarebbe regalata, e non possiamo più recuperarla, ci vengono i sensi di colpa.</a:t>
            </a:r>
          </a:p>
          <a:p>
            <a:pPr algn="ctr" eaLnBrk="1" fontAlgn="auto" hangingPunct="1">
              <a:lnSpc>
                <a:spcPct val="160000"/>
              </a:lnSpc>
              <a:spcAft>
                <a:spcPts val="0"/>
              </a:spcAft>
              <a:buFontTx/>
              <a:buNone/>
              <a:defRPr/>
            </a:pPr>
            <a:r>
              <a:rPr lang="it-IT" altLang="it-IT" sz="3800" dirty="0">
                <a:latin typeface="Arial" panose="020B0604020202020204" pitchFamily="34" charset="0"/>
                <a:cs typeface="Arial" panose="020B0604020202020204" pitchFamily="34" charset="0"/>
              </a:rPr>
              <a:t>Il senso di colpa nasce quando distruggiamo, </a:t>
            </a:r>
          </a:p>
          <a:p>
            <a:pPr algn="ctr" eaLnBrk="1" fontAlgn="auto" hangingPunct="1">
              <a:lnSpc>
                <a:spcPct val="160000"/>
              </a:lnSpc>
              <a:spcAft>
                <a:spcPts val="0"/>
              </a:spcAft>
              <a:buFontTx/>
              <a:buNone/>
              <a:defRPr/>
            </a:pPr>
            <a:r>
              <a:rPr lang="it-IT" altLang="it-IT" sz="3800" dirty="0">
                <a:latin typeface="Arial" panose="020B0604020202020204" pitchFamily="34" charset="0"/>
                <a:cs typeface="Arial" panose="020B0604020202020204" pitchFamily="34" charset="0"/>
              </a:rPr>
              <a:t>o non rispettiamo, </a:t>
            </a:r>
          </a:p>
          <a:p>
            <a:pPr algn="ctr" eaLnBrk="1" fontAlgn="auto" hangingPunct="1">
              <a:lnSpc>
                <a:spcPct val="160000"/>
              </a:lnSpc>
              <a:spcAft>
                <a:spcPts val="0"/>
              </a:spcAft>
              <a:buFontTx/>
              <a:buNone/>
              <a:defRPr/>
            </a:pPr>
            <a:r>
              <a:rPr lang="it-IT" altLang="it-IT" sz="3800" dirty="0">
                <a:latin typeface="Arial" panose="020B0604020202020204" pitchFamily="34" charset="0"/>
                <a:cs typeface="Arial" panose="020B0604020202020204" pitchFamily="34" charset="0"/>
              </a:rPr>
              <a:t>quello che consideriamo importante, quello che amiamo.</a:t>
            </a:r>
          </a:p>
          <a:p>
            <a:pPr eaLnBrk="1" fontAlgn="auto" hangingPunct="1">
              <a:lnSpc>
                <a:spcPct val="160000"/>
              </a:lnSpc>
              <a:spcAft>
                <a:spcPts val="0"/>
              </a:spcAft>
              <a:buFontTx/>
              <a:buNone/>
              <a:defRPr/>
            </a:pPr>
            <a:endParaRPr lang="it-IT" altLang="it-IT" sz="1000" dirty="0">
              <a:latin typeface="Arial" panose="020B0604020202020204" pitchFamily="34" charset="0"/>
              <a:cs typeface="Arial" panose="020B0604020202020204" pitchFamily="34" charset="0"/>
            </a:endParaRPr>
          </a:p>
          <a:p>
            <a:pPr algn="ctr" eaLnBrk="1" fontAlgn="auto" hangingPunct="1">
              <a:lnSpc>
                <a:spcPct val="160000"/>
              </a:lnSpc>
              <a:spcAft>
                <a:spcPts val="0"/>
              </a:spcAft>
              <a:buFontTx/>
              <a:buNone/>
              <a:defRPr/>
            </a:pPr>
            <a:r>
              <a:rPr lang="it-IT" altLang="it-IT" sz="3800" b="1" dirty="0">
                <a:latin typeface="Arial" panose="020B0604020202020204" pitchFamily="34" charset="0"/>
                <a:cs typeface="Arial" panose="020B0604020202020204" pitchFamily="34" charset="0"/>
              </a:rPr>
              <a:t>NON si avranno mai sentimenti di colpa </a:t>
            </a:r>
          </a:p>
          <a:p>
            <a:pPr algn="ctr" eaLnBrk="1" fontAlgn="auto" hangingPunct="1">
              <a:lnSpc>
                <a:spcPct val="160000"/>
              </a:lnSpc>
              <a:spcAft>
                <a:spcPts val="0"/>
              </a:spcAft>
              <a:buFontTx/>
              <a:buNone/>
              <a:defRPr/>
            </a:pPr>
            <a:r>
              <a:rPr lang="it-IT" altLang="it-IT" sz="3800" b="1" dirty="0">
                <a:latin typeface="Arial" panose="020B0604020202020204" pitchFamily="34" charset="0"/>
                <a:cs typeface="Arial" panose="020B0604020202020204" pitchFamily="34" charset="0"/>
              </a:rPr>
              <a:t>su quello che NON consideriamo importante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animEffect transition="in" filter="fade">
                                      <p:cBhvr>
                                        <p:cTn id="7" dur="1000"/>
                                        <p:tgtEl>
                                          <p:spTgt spid="31746">
                                            <p:txEl>
                                              <p:pRg st="1" end="1"/>
                                            </p:txEl>
                                          </p:spTgt>
                                        </p:tgtEl>
                                      </p:cBhvr>
                                    </p:animEffect>
                                    <p:anim calcmode="lin" valueType="num">
                                      <p:cBhvr>
                                        <p:cTn id="8" dur="1000" fill="hold"/>
                                        <p:tgtEl>
                                          <p:spTgt spid="3174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17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746">
                                            <p:txEl>
                                              <p:pRg st="2" end="2"/>
                                            </p:txEl>
                                          </p:spTgt>
                                        </p:tgtEl>
                                        <p:attrNameLst>
                                          <p:attrName>style.visibility</p:attrName>
                                        </p:attrNameLst>
                                      </p:cBhvr>
                                      <p:to>
                                        <p:strVal val="visible"/>
                                      </p:to>
                                    </p:set>
                                    <p:animEffect transition="in" filter="fade">
                                      <p:cBhvr>
                                        <p:cTn id="14" dur="1000"/>
                                        <p:tgtEl>
                                          <p:spTgt spid="31746">
                                            <p:txEl>
                                              <p:pRg st="2" end="2"/>
                                            </p:txEl>
                                          </p:spTgt>
                                        </p:tgtEl>
                                      </p:cBhvr>
                                    </p:animEffect>
                                    <p:anim calcmode="lin" valueType="num">
                                      <p:cBhvr>
                                        <p:cTn id="15" dur="1000" fill="hold"/>
                                        <p:tgtEl>
                                          <p:spTgt spid="3174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17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1746">
                                            <p:txEl>
                                              <p:pRg st="3" end="3"/>
                                            </p:txEl>
                                          </p:spTgt>
                                        </p:tgtEl>
                                        <p:attrNameLst>
                                          <p:attrName>style.visibility</p:attrName>
                                        </p:attrNameLst>
                                      </p:cBhvr>
                                      <p:to>
                                        <p:strVal val="visible"/>
                                      </p:to>
                                    </p:set>
                                    <p:animEffect transition="in" filter="fade">
                                      <p:cBhvr>
                                        <p:cTn id="21" dur="1000"/>
                                        <p:tgtEl>
                                          <p:spTgt spid="31746">
                                            <p:txEl>
                                              <p:pRg st="3" end="3"/>
                                            </p:txEl>
                                          </p:spTgt>
                                        </p:tgtEl>
                                      </p:cBhvr>
                                    </p:animEffect>
                                    <p:anim calcmode="lin" valueType="num">
                                      <p:cBhvr>
                                        <p:cTn id="22" dur="1000" fill="hold"/>
                                        <p:tgtEl>
                                          <p:spTgt spid="3174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1746">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1746">
                                            <p:txEl>
                                              <p:pRg st="4" end="4"/>
                                            </p:txEl>
                                          </p:spTgt>
                                        </p:tgtEl>
                                        <p:attrNameLst>
                                          <p:attrName>style.visibility</p:attrName>
                                        </p:attrNameLst>
                                      </p:cBhvr>
                                      <p:to>
                                        <p:strVal val="visible"/>
                                      </p:to>
                                    </p:set>
                                    <p:animEffect transition="in" filter="fade">
                                      <p:cBhvr>
                                        <p:cTn id="26" dur="1000"/>
                                        <p:tgtEl>
                                          <p:spTgt spid="31746">
                                            <p:txEl>
                                              <p:pRg st="4" end="4"/>
                                            </p:txEl>
                                          </p:spTgt>
                                        </p:tgtEl>
                                      </p:cBhvr>
                                    </p:animEffect>
                                    <p:anim calcmode="lin" valueType="num">
                                      <p:cBhvr>
                                        <p:cTn id="27" dur="1000" fill="hold"/>
                                        <p:tgtEl>
                                          <p:spTgt spid="3174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1746">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1746">
                                            <p:txEl>
                                              <p:pRg st="5" end="5"/>
                                            </p:txEl>
                                          </p:spTgt>
                                        </p:tgtEl>
                                        <p:attrNameLst>
                                          <p:attrName>style.visibility</p:attrName>
                                        </p:attrNameLst>
                                      </p:cBhvr>
                                      <p:to>
                                        <p:strVal val="visible"/>
                                      </p:to>
                                    </p:set>
                                    <p:animEffect transition="in" filter="fade">
                                      <p:cBhvr>
                                        <p:cTn id="31" dur="1000"/>
                                        <p:tgtEl>
                                          <p:spTgt spid="31746">
                                            <p:txEl>
                                              <p:pRg st="5" end="5"/>
                                            </p:txEl>
                                          </p:spTgt>
                                        </p:tgtEl>
                                      </p:cBhvr>
                                    </p:animEffect>
                                    <p:anim calcmode="lin" valueType="num">
                                      <p:cBhvr>
                                        <p:cTn id="32" dur="1000" fill="hold"/>
                                        <p:tgtEl>
                                          <p:spTgt spid="31746">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174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nodeType="clickEffect">
                                  <p:stCondLst>
                                    <p:cond delay="0"/>
                                  </p:stCondLst>
                                  <p:childTnLst>
                                    <p:set>
                                      <p:cBhvr>
                                        <p:cTn id="37" dur="1" fill="hold">
                                          <p:stCondLst>
                                            <p:cond delay="0"/>
                                          </p:stCondLst>
                                        </p:cTn>
                                        <p:tgtEl>
                                          <p:spTgt spid="31746">
                                            <p:txEl>
                                              <p:pRg st="7" end="7"/>
                                            </p:txEl>
                                          </p:spTgt>
                                        </p:tgtEl>
                                        <p:attrNameLst>
                                          <p:attrName>style.visibility</p:attrName>
                                        </p:attrNameLst>
                                      </p:cBhvr>
                                      <p:to>
                                        <p:strVal val="visible"/>
                                      </p:to>
                                    </p:set>
                                    <p:anim calcmode="lin" valueType="num">
                                      <p:cBhvr>
                                        <p:cTn id="38" dur="2250" fill="hold"/>
                                        <p:tgtEl>
                                          <p:spTgt spid="31746">
                                            <p:txEl>
                                              <p:pRg st="7" end="7"/>
                                            </p:txEl>
                                          </p:spTgt>
                                        </p:tgtEl>
                                        <p:attrNameLst>
                                          <p:attrName>ppt_w</p:attrName>
                                        </p:attrNameLst>
                                      </p:cBhvr>
                                      <p:tavLst>
                                        <p:tav tm="0">
                                          <p:val>
                                            <p:fltVal val="0"/>
                                          </p:val>
                                        </p:tav>
                                        <p:tav tm="100000">
                                          <p:val>
                                            <p:strVal val="#ppt_w"/>
                                          </p:val>
                                        </p:tav>
                                      </p:tavLst>
                                    </p:anim>
                                    <p:anim calcmode="lin" valueType="num">
                                      <p:cBhvr>
                                        <p:cTn id="39" dur="2250" fill="hold"/>
                                        <p:tgtEl>
                                          <p:spTgt spid="31746">
                                            <p:txEl>
                                              <p:pRg st="7" end="7"/>
                                            </p:txEl>
                                          </p:spTgt>
                                        </p:tgtEl>
                                        <p:attrNameLst>
                                          <p:attrName>ppt_h</p:attrName>
                                        </p:attrNameLst>
                                      </p:cBhvr>
                                      <p:tavLst>
                                        <p:tav tm="0">
                                          <p:val>
                                            <p:fltVal val="0"/>
                                          </p:val>
                                        </p:tav>
                                        <p:tav tm="100000">
                                          <p:val>
                                            <p:strVal val="#ppt_h"/>
                                          </p:val>
                                        </p:tav>
                                      </p:tavLst>
                                    </p:anim>
                                    <p:animEffect transition="in" filter="fade">
                                      <p:cBhvr>
                                        <p:cTn id="40" dur="2250"/>
                                        <p:tgtEl>
                                          <p:spTgt spid="31746">
                                            <p:txEl>
                                              <p:pRg st="7" end="7"/>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31746">
                                            <p:txEl>
                                              <p:pRg st="8" end="8"/>
                                            </p:txEl>
                                          </p:spTgt>
                                        </p:tgtEl>
                                        <p:attrNameLst>
                                          <p:attrName>style.visibility</p:attrName>
                                        </p:attrNameLst>
                                      </p:cBhvr>
                                      <p:to>
                                        <p:strVal val="visible"/>
                                      </p:to>
                                    </p:set>
                                    <p:anim calcmode="lin" valueType="num">
                                      <p:cBhvr>
                                        <p:cTn id="43" dur="2250" fill="hold"/>
                                        <p:tgtEl>
                                          <p:spTgt spid="31746">
                                            <p:txEl>
                                              <p:pRg st="8" end="8"/>
                                            </p:txEl>
                                          </p:spTgt>
                                        </p:tgtEl>
                                        <p:attrNameLst>
                                          <p:attrName>ppt_w</p:attrName>
                                        </p:attrNameLst>
                                      </p:cBhvr>
                                      <p:tavLst>
                                        <p:tav tm="0">
                                          <p:val>
                                            <p:fltVal val="0"/>
                                          </p:val>
                                        </p:tav>
                                        <p:tav tm="100000">
                                          <p:val>
                                            <p:strVal val="#ppt_w"/>
                                          </p:val>
                                        </p:tav>
                                      </p:tavLst>
                                    </p:anim>
                                    <p:anim calcmode="lin" valueType="num">
                                      <p:cBhvr>
                                        <p:cTn id="44" dur="2250" fill="hold"/>
                                        <p:tgtEl>
                                          <p:spTgt spid="31746">
                                            <p:txEl>
                                              <p:pRg st="8" end="8"/>
                                            </p:txEl>
                                          </p:spTgt>
                                        </p:tgtEl>
                                        <p:attrNameLst>
                                          <p:attrName>ppt_h</p:attrName>
                                        </p:attrNameLst>
                                      </p:cBhvr>
                                      <p:tavLst>
                                        <p:tav tm="0">
                                          <p:val>
                                            <p:fltVal val="0"/>
                                          </p:val>
                                        </p:tav>
                                        <p:tav tm="100000">
                                          <p:val>
                                            <p:strVal val="#ppt_h"/>
                                          </p:val>
                                        </p:tav>
                                      </p:tavLst>
                                    </p:anim>
                                    <p:animEffect transition="in" filter="fade">
                                      <p:cBhvr>
                                        <p:cTn id="45" dur="2250"/>
                                        <p:tgtEl>
                                          <p:spTgt spid="3174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2770" name="Rectangle 2" descr="Papiro"/>
          <p:cNvSpPr>
            <a:spLocks noGrp="1" noChangeArrowheads="1"/>
          </p:cNvSpPr>
          <p:nvPr>
            <p:ph idx="1"/>
          </p:nvPr>
        </p:nvSpPr>
        <p:spPr>
          <a:xfrm>
            <a:off x="537883" y="0"/>
            <a:ext cx="11116235" cy="6858000"/>
          </a:xfrm>
          <a:solidFill>
            <a:schemeClr val="accent4">
              <a:lumMod val="20000"/>
              <a:lumOff val="80000"/>
            </a:schemeClr>
          </a:solidFill>
          <a:ln>
            <a:noFill/>
          </a:ln>
        </p:spPr>
        <p:txBody>
          <a:bodyPr rtlCol="0">
            <a:normAutofit fontScale="77500" lnSpcReduction="20000"/>
          </a:bodyPr>
          <a:lstStyle/>
          <a:p>
            <a:pPr algn="ctr" eaLnBrk="1" fontAlgn="auto" hangingPunct="1">
              <a:lnSpc>
                <a:spcPct val="160000"/>
              </a:lnSpc>
              <a:spcAft>
                <a:spcPts val="0"/>
              </a:spcAft>
              <a:buFontTx/>
              <a:buNone/>
              <a:defRPr/>
            </a:pPr>
            <a:endParaRPr lang="it-IT" altLang="it-IT" sz="1400" b="1" dirty="0">
              <a:latin typeface="Arial" panose="020B0604020202020204" pitchFamily="34" charset="0"/>
              <a:cs typeface="Arial" panose="020B0604020202020204" pitchFamily="34" charset="0"/>
            </a:endParaRPr>
          </a:p>
          <a:p>
            <a:pPr algn="ctr" eaLnBrk="1" fontAlgn="auto" hangingPunct="1">
              <a:lnSpc>
                <a:spcPct val="160000"/>
              </a:lnSpc>
              <a:spcAft>
                <a:spcPts val="0"/>
              </a:spcAft>
              <a:buFontTx/>
              <a:buNone/>
              <a:defRPr/>
            </a:pPr>
            <a:r>
              <a:rPr lang="it-IT" altLang="it-IT" sz="2600" b="1" dirty="0">
                <a:latin typeface="Arial" panose="020B0604020202020204" pitchFamily="34" charset="0"/>
                <a:cs typeface="Arial" panose="020B0604020202020204" pitchFamily="34" charset="0"/>
              </a:rPr>
              <a:t>ATTENZIONE: il sentimento di colpa nasce</a:t>
            </a:r>
            <a:r>
              <a:rPr lang="it-IT" altLang="it-IT" sz="2600" dirty="0">
                <a:latin typeface="Arial" panose="020B0604020202020204" pitchFamily="34" charset="0"/>
                <a:cs typeface="Arial" panose="020B0604020202020204" pitchFamily="34" charset="0"/>
              </a:rPr>
              <a:t> </a:t>
            </a:r>
          </a:p>
          <a:p>
            <a:pPr algn="ctr" eaLnBrk="1" fontAlgn="auto" hangingPunct="1">
              <a:lnSpc>
                <a:spcPct val="160000"/>
              </a:lnSpc>
              <a:spcAft>
                <a:spcPts val="1200"/>
              </a:spcAft>
              <a:buFontTx/>
              <a:buNone/>
              <a:defRPr/>
            </a:pPr>
            <a:r>
              <a:rPr lang="it-IT" altLang="it-IT" sz="2600" dirty="0">
                <a:latin typeface="Arial" panose="020B0604020202020204" pitchFamily="34" charset="0"/>
                <a:cs typeface="Arial" panose="020B0604020202020204" pitchFamily="34" charset="0"/>
              </a:rPr>
              <a:t>solo quando sentiamo importante quello che sta </a:t>
            </a:r>
            <a:r>
              <a:rPr lang="it-IT" altLang="it-IT" sz="2600" b="1" dirty="0">
                <a:latin typeface="Arial" panose="020B0604020202020204" pitchFamily="34" charset="0"/>
                <a:cs typeface="Arial" panose="020B0604020202020204" pitchFamily="34" charset="0"/>
              </a:rPr>
              <a:t>davanti</a:t>
            </a:r>
            <a:r>
              <a:rPr lang="it-IT" altLang="it-IT" sz="2600" dirty="0">
                <a:latin typeface="Arial" panose="020B0604020202020204" pitchFamily="34" charset="0"/>
                <a:cs typeface="Arial" panose="020B0604020202020204" pitchFamily="34" charset="0"/>
              </a:rPr>
              <a:t> o </a:t>
            </a:r>
            <a:r>
              <a:rPr lang="it-IT" altLang="it-IT" sz="2600" b="1" dirty="0">
                <a:latin typeface="Arial" panose="020B0604020202020204" pitchFamily="34" charset="0"/>
                <a:cs typeface="Arial" panose="020B0604020202020204" pitchFamily="34" charset="0"/>
              </a:rPr>
              <a:t>di fronte</a:t>
            </a:r>
            <a:r>
              <a:rPr lang="it-IT" altLang="it-IT" sz="2600" dirty="0">
                <a:latin typeface="Arial" panose="020B0604020202020204" pitchFamily="34" charset="0"/>
                <a:cs typeface="Arial" panose="020B0604020202020204" pitchFamily="34" charset="0"/>
              </a:rPr>
              <a:t> a noi (esternamente).</a:t>
            </a:r>
          </a:p>
          <a:p>
            <a:pPr algn="ctr" eaLnBrk="1" fontAlgn="auto" hangingPunct="1">
              <a:lnSpc>
                <a:spcPct val="160000"/>
              </a:lnSpc>
              <a:spcAft>
                <a:spcPts val="0"/>
              </a:spcAft>
              <a:buFontTx/>
              <a:buNone/>
              <a:defRPr/>
            </a:pPr>
            <a:r>
              <a:rPr lang="it-IT" altLang="it-IT" dirty="0">
                <a:latin typeface="Arial" panose="020B0604020202020204" pitchFamily="34" charset="0"/>
                <a:cs typeface="Arial" panose="020B0604020202020204" pitchFamily="34" charset="0"/>
              </a:rPr>
              <a:t>Non si avranno mai sensi di colpa </a:t>
            </a:r>
          </a:p>
          <a:p>
            <a:pPr algn="ctr" eaLnBrk="1" fontAlgn="auto" hangingPunct="1">
              <a:lnSpc>
                <a:spcPct val="160000"/>
              </a:lnSpc>
              <a:spcAft>
                <a:spcPts val="0"/>
              </a:spcAft>
              <a:buFontTx/>
              <a:buNone/>
              <a:defRPr/>
            </a:pPr>
            <a:r>
              <a:rPr lang="it-IT" altLang="it-IT" dirty="0">
                <a:latin typeface="Arial" panose="020B0604020202020204" pitchFamily="34" charset="0"/>
                <a:cs typeface="Arial" panose="020B0604020202020204" pitchFamily="34" charset="0"/>
              </a:rPr>
              <a:t>se poniamo </a:t>
            </a:r>
            <a:r>
              <a:rPr lang="it-IT" altLang="it-IT" b="1" dirty="0">
                <a:latin typeface="Arial" panose="020B0604020202020204" pitchFamily="34" charset="0"/>
                <a:cs typeface="Arial" panose="020B0604020202020204" pitchFamily="34" charset="0"/>
              </a:rPr>
              <a:t>solo</a:t>
            </a:r>
            <a:r>
              <a:rPr lang="it-IT" altLang="it-IT" dirty="0">
                <a:latin typeface="Arial" panose="020B0604020202020204" pitchFamily="34" charset="0"/>
                <a:cs typeface="Arial" panose="020B0604020202020204" pitchFamily="34" charset="0"/>
              </a:rPr>
              <a:t>  </a:t>
            </a:r>
            <a:r>
              <a:rPr lang="it-IT" altLang="it-IT" b="1" u="sng" dirty="0">
                <a:latin typeface="Arial" panose="020B0604020202020204" pitchFamily="34" charset="0"/>
                <a:cs typeface="Arial" panose="020B0604020202020204" pitchFamily="34" charset="0"/>
              </a:rPr>
              <a:t>NOI </a:t>
            </a:r>
            <a:r>
              <a:rPr lang="it-IT" altLang="it-IT" u="sng" dirty="0">
                <a:latin typeface="Arial" panose="020B0604020202020204" pitchFamily="34" charset="0"/>
                <a:cs typeface="Arial" panose="020B0604020202020204" pitchFamily="34" charset="0"/>
              </a:rPr>
              <a:t>stessi</a:t>
            </a:r>
            <a:r>
              <a:rPr lang="it-IT" altLang="it-IT" dirty="0">
                <a:latin typeface="Arial" panose="020B0604020202020204" pitchFamily="34" charset="0"/>
                <a:cs typeface="Arial" panose="020B0604020202020204" pitchFamily="34" charset="0"/>
              </a:rPr>
              <a:t>  come importanti </a:t>
            </a:r>
          </a:p>
          <a:p>
            <a:pPr algn="ctr" eaLnBrk="1" fontAlgn="auto" hangingPunct="1">
              <a:lnSpc>
                <a:spcPct val="160000"/>
              </a:lnSpc>
              <a:spcAft>
                <a:spcPts val="0"/>
              </a:spcAft>
              <a:buFontTx/>
              <a:buNone/>
              <a:defRPr/>
            </a:pPr>
            <a:r>
              <a:rPr lang="it-IT" altLang="it-IT" dirty="0">
                <a:latin typeface="Arial" panose="020B0604020202020204" pitchFamily="34" charset="0"/>
                <a:cs typeface="Arial" panose="020B0604020202020204" pitchFamily="34" charset="0"/>
              </a:rPr>
              <a:t>come se gli altri non esistessero.</a:t>
            </a:r>
          </a:p>
          <a:p>
            <a:pPr algn="ctr" eaLnBrk="1" fontAlgn="auto" hangingPunct="1">
              <a:spcAft>
                <a:spcPts val="0"/>
              </a:spcAft>
              <a:buFontTx/>
              <a:buNone/>
              <a:defRPr/>
            </a:pPr>
            <a:endParaRPr lang="it-IT" altLang="it-IT" sz="2400" dirty="0">
              <a:latin typeface="Arial" panose="020B0604020202020204" pitchFamily="34" charset="0"/>
              <a:cs typeface="Arial" panose="020B0604020202020204" pitchFamily="34" charset="0"/>
            </a:endParaRPr>
          </a:p>
          <a:p>
            <a:pPr algn="ctr" eaLnBrk="1" fontAlgn="auto" hangingPunct="1">
              <a:lnSpc>
                <a:spcPct val="170000"/>
              </a:lnSpc>
              <a:spcAft>
                <a:spcPts val="0"/>
              </a:spcAft>
              <a:buFontTx/>
              <a:buNone/>
              <a:defRPr/>
            </a:pPr>
            <a:r>
              <a:rPr lang="it-IT" altLang="it-IT" sz="2300" dirty="0">
                <a:latin typeface="Arial" panose="020B0604020202020204" pitchFamily="34" charset="0"/>
                <a:cs typeface="Arial" panose="020B0604020202020204" pitchFamily="34" charset="0"/>
              </a:rPr>
              <a:t>Una persona che NON ha mai un minimo sentimento di colpa </a:t>
            </a:r>
          </a:p>
          <a:p>
            <a:pPr algn="ctr" eaLnBrk="1" fontAlgn="auto" hangingPunct="1">
              <a:lnSpc>
                <a:spcPct val="170000"/>
              </a:lnSpc>
              <a:spcAft>
                <a:spcPts val="2400"/>
              </a:spcAft>
              <a:buFontTx/>
              <a:buNone/>
              <a:defRPr/>
            </a:pPr>
            <a:r>
              <a:rPr lang="it-IT" altLang="it-IT" sz="2300" dirty="0">
                <a:latin typeface="Arial" panose="020B0604020202020204" pitchFamily="34" charset="0"/>
                <a:cs typeface="Arial" panose="020B0604020202020204" pitchFamily="34" charset="0"/>
              </a:rPr>
              <a:t>significa che pone solo se stesso come unico essere importante…</a:t>
            </a:r>
            <a:endParaRPr lang="it-IT" altLang="it-IT" sz="2000" dirty="0">
              <a:latin typeface="Arial" panose="020B0604020202020204" pitchFamily="34" charset="0"/>
              <a:cs typeface="Arial" panose="020B0604020202020204" pitchFamily="34" charset="0"/>
            </a:endParaRPr>
          </a:p>
          <a:p>
            <a:pPr algn="ctr" eaLnBrk="1" fontAlgn="auto" hangingPunct="1">
              <a:lnSpc>
                <a:spcPct val="170000"/>
              </a:lnSpc>
              <a:spcAft>
                <a:spcPts val="0"/>
              </a:spcAft>
              <a:buFontTx/>
              <a:buNone/>
              <a:defRPr/>
            </a:pPr>
            <a:r>
              <a:rPr lang="it-IT" altLang="it-IT" sz="2600" dirty="0">
                <a:latin typeface="Arial" panose="020B0604020202020204" pitchFamily="34" charset="0"/>
                <a:cs typeface="Arial" panose="020B0604020202020204" pitchFamily="34" charset="0"/>
              </a:rPr>
              <a:t>Al contrario, quando c’è un sentimento di colpa,</a:t>
            </a:r>
          </a:p>
          <a:p>
            <a:pPr algn="ctr" eaLnBrk="1" fontAlgn="auto" hangingPunct="1">
              <a:lnSpc>
                <a:spcPct val="170000"/>
              </a:lnSpc>
              <a:spcAft>
                <a:spcPts val="0"/>
              </a:spcAft>
              <a:buFontTx/>
              <a:buNone/>
              <a:defRPr/>
            </a:pPr>
            <a:r>
              <a:rPr lang="it-IT" altLang="it-IT" sz="2600" dirty="0">
                <a:latin typeface="Arial" panose="020B0604020202020204" pitchFamily="34" charset="0"/>
                <a:cs typeface="Arial" panose="020B0604020202020204" pitchFamily="34" charset="0"/>
              </a:rPr>
              <a:t> significa che </a:t>
            </a:r>
            <a:r>
              <a:rPr lang="it-IT" altLang="it-IT" sz="2600" b="1" u="sng" dirty="0">
                <a:latin typeface="Arial" panose="020B0604020202020204" pitchFamily="34" charset="0"/>
                <a:cs typeface="Arial" panose="020B0604020202020204" pitchFamily="34" charset="0"/>
              </a:rPr>
              <a:t>amiamo</a:t>
            </a:r>
            <a:r>
              <a:rPr lang="it-IT" altLang="it-IT" sz="2600" dirty="0">
                <a:latin typeface="Arial" panose="020B0604020202020204" pitchFamily="34" charset="0"/>
                <a:cs typeface="Arial" panose="020B0604020202020204" pitchFamily="34" charset="0"/>
              </a:rPr>
              <a:t> e sentiamo importante qualche persona o qualcosa </a:t>
            </a:r>
          </a:p>
          <a:p>
            <a:pPr algn="ctr" eaLnBrk="1" fontAlgn="auto" hangingPunct="1">
              <a:lnSpc>
                <a:spcPct val="170000"/>
              </a:lnSpc>
              <a:spcAft>
                <a:spcPts val="0"/>
              </a:spcAft>
              <a:buFontTx/>
              <a:buNone/>
              <a:defRPr/>
            </a:pPr>
            <a:r>
              <a:rPr lang="it-IT" altLang="it-IT" sz="2600" dirty="0">
                <a:latin typeface="Arial" panose="020B0604020202020204" pitchFamily="34" charset="0"/>
                <a:cs typeface="Arial" panose="020B0604020202020204" pitchFamily="34" charset="0"/>
              </a:rPr>
              <a:t>che sta al di fuori, davanti, esternamente a noi («il prossimo»).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Effect transition="in" filter="fade">
                                      <p:cBhvr>
                                        <p:cTn id="7" dur="1000"/>
                                        <p:tgtEl>
                                          <p:spTgt spid="32770">
                                            <p:txEl>
                                              <p:pRg st="1" end="1"/>
                                            </p:txEl>
                                          </p:spTgt>
                                        </p:tgtEl>
                                      </p:cBhvr>
                                    </p:animEffect>
                                    <p:anim calcmode="lin" valueType="num">
                                      <p:cBhvr>
                                        <p:cTn id="8" dur="10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2770">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770">
                                            <p:txEl>
                                              <p:pRg st="2" end="2"/>
                                            </p:txEl>
                                          </p:spTgt>
                                        </p:tgtEl>
                                        <p:attrNameLst>
                                          <p:attrName>style.visibility</p:attrName>
                                        </p:attrNameLst>
                                      </p:cBhvr>
                                      <p:to>
                                        <p:strVal val="visible"/>
                                      </p:to>
                                    </p:set>
                                    <p:animEffect transition="in" filter="fade">
                                      <p:cBhvr>
                                        <p:cTn id="12" dur="1000"/>
                                        <p:tgtEl>
                                          <p:spTgt spid="32770">
                                            <p:txEl>
                                              <p:pRg st="2" end="2"/>
                                            </p:txEl>
                                          </p:spTgt>
                                        </p:tgtEl>
                                      </p:cBhvr>
                                    </p:animEffect>
                                    <p:anim calcmode="lin" valueType="num">
                                      <p:cBhvr>
                                        <p:cTn id="13" dur="10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27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2770">
                                            <p:txEl>
                                              <p:pRg st="3" end="3"/>
                                            </p:txEl>
                                          </p:spTgt>
                                        </p:tgtEl>
                                        <p:attrNameLst>
                                          <p:attrName>style.visibility</p:attrName>
                                        </p:attrNameLst>
                                      </p:cBhvr>
                                      <p:to>
                                        <p:strVal val="visible"/>
                                      </p:to>
                                    </p:set>
                                    <p:animEffect transition="in" filter="fade">
                                      <p:cBhvr>
                                        <p:cTn id="19" dur="1000"/>
                                        <p:tgtEl>
                                          <p:spTgt spid="32770">
                                            <p:txEl>
                                              <p:pRg st="3" end="3"/>
                                            </p:txEl>
                                          </p:spTgt>
                                        </p:tgtEl>
                                      </p:cBhvr>
                                    </p:animEffect>
                                    <p:anim calcmode="lin" valueType="num">
                                      <p:cBhvr>
                                        <p:cTn id="20" dur="10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2770">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2770">
                                            <p:txEl>
                                              <p:pRg st="4" end="4"/>
                                            </p:txEl>
                                          </p:spTgt>
                                        </p:tgtEl>
                                        <p:attrNameLst>
                                          <p:attrName>style.visibility</p:attrName>
                                        </p:attrNameLst>
                                      </p:cBhvr>
                                      <p:to>
                                        <p:strVal val="visible"/>
                                      </p:to>
                                    </p:set>
                                    <p:animEffect transition="in" filter="fade">
                                      <p:cBhvr>
                                        <p:cTn id="24" dur="1000"/>
                                        <p:tgtEl>
                                          <p:spTgt spid="32770">
                                            <p:txEl>
                                              <p:pRg st="4" end="4"/>
                                            </p:txEl>
                                          </p:spTgt>
                                        </p:tgtEl>
                                      </p:cBhvr>
                                    </p:animEffect>
                                    <p:anim calcmode="lin" valueType="num">
                                      <p:cBhvr>
                                        <p:cTn id="25" dur="1000" fill="hold"/>
                                        <p:tgtEl>
                                          <p:spTgt spid="32770">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2770">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2770">
                                            <p:txEl>
                                              <p:pRg st="5" end="5"/>
                                            </p:txEl>
                                          </p:spTgt>
                                        </p:tgtEl>
                                        <p:attrNameLst>
                                          <p:attrName>style.visibility</p:attrName>
                                        </p:attrNameLst>
                                      </p:cBhvr>
                                      <p:to>
                                        <p:strVal val="visible"/>
                                      </p:to>
                                    </p:set>
                                    <p:animEffect transition="in" filter="fade">
                                      <p:cBhvr>
                                        <p:cTn id="29" dur="1000"/>
                                        <p:tgtEl>
                                          <p:spTgt spid="32770">
                                            <p:txEl>
                                              <p:pRg st="5" end="5"/>
                                            </p:txEl>
                                          </p:spTgt>
                                        </p:tgtEl>
                                      </p:cBhvr>
                                    </p:animEffect>
                                    <p:anim calcmode="lin" valueType="num">
                                      <p:cBhvr>
                                        <p:cTn id="30" dur="1000" fill="hold"/>
                                        <p:tgtEl>
                                          <p:spTgt spid="32770">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277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7" presetClass="entr" presetSubtype="0" fill="hold" nodeType="clickEffect">
                                  <p:stCondLst>
                                    <p:cond delay="0"/>
                                  </p:stCondLst>
                                  <p:childTnLst>
                                    <p:set>
                                      <p:cBhvr>
                                        <p:cTn id="35" dur="1" fill="hold">
                                          <p:stCondLst>
                                            <p:cond delay="0"/>
                                          </p:stCondLst>
                                        </p:cTn>
                                        <p:tgtEl>
                                          <p:spTgt spid="32770">
                                            <p:txEl>
                                              <p:pRg st="7" end="7"/>
                                            </p:txEl>
                                          </p:spTgt>
                                        </p:tgtEl>
                                        <p:attrNameLst>
                                          <p:attrName>style.visibility</p:attrName>
                                        </p:attrNameLst>
                                      </p:cBhvr>
                                      <p:to>
                                        <p:strVal val="visible"/>
                                      </p:to>
                                    </p:set>
                                    <p:animEffect transition="in" filter="fade">
                                      <p:cBhvr>
                                        <p:cTn id="36" dur="1000"/>
                                        <p:tgtEl>
                                          <p:spTgt spid="32770">
                                            <p:txEl>
                                              <p:pRg st="7" end="7"/>
                                            </p:txEl>
                                          </p:spTgt>
                                        </p:tgtEl>
                                      </p:cBhvr>
                                    </p:animEffect>
                                    <p:anim calcmode="lin" valueType="num">
                                      <p:cBhvr>
                                        <p:cTn id="37" dur="1000" fill="hold"/>
                                        <p:tgtEl>
                                          <p:spTgt spid="32770">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2770">
                                            <p:txEl>
                                              <p:pRg st="7" end="7"/>
                                            </p:txEl>
                                          </p:spTgt>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2770">
                                            <p:txEl>
                                              <p:pRg st="8" end="8"/>
                                            </p:txEl>
                                          </p:spTgt>
                                        </p:tgtEl>
                                        <p:attrNameLst>
                                          <p:attrName>style.visibility</p:attrName>
                                        </p:attrNameLst>
                                      </p:cBhvr>
                                      <p:to>
                                        <p:strVal val="visible"/>
                                      </p:to>
                                    </p:set>
                                    <p:animEffect transition="in" filter="fade">
                                      <p:cBhvr>
                                        <p:cTn id="41" dur="1000"/>
                                        <p:tgtEl>
                                          <p:spTgt spid="32770">
                                            <p:txEl>
                                              <p:pRg st="8" end="8"/>
                                            </p:txEl>
                                          </p:spTgt>
                                        </p:tgtEl>
                                      </p:cBhvr>
                                    </p:animEffect>
                                    <p:anim calcmode="lin" valueType="num">
                                      <p:cBhvr>
                                        <p:cTn id="42" dur="1000" fill="hold"/>
                                        <p:tgtEl>
                                          <p:spTgt spid="32770">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277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7" presetClass="entr" presetSubtype="0" fill="hold" nodeType="clickEffect">
                                  <p:stCondLst>
                                    <p:cond delay="0"/>
                                  </p:stCondLst>
                                  <p:childTnLst>
                                    <p:set>
                                      <p:cBhvr>
                                        <p:cTn id="47" dur="1" fill="hold">
                                          <p:stCondLst>
                                            <p:cond delay="0"/>
                                          </p:stCondLst>
                                        </p:cTn>
                                        <p:tgtEl>
                                          <p:spTgt spid="32770">
                                            <p:txEl>
                                              <p:pRg st="9" end="9"/>
                                            </p:txEl>
                                          </p:spTgt>
                                        </p:tgtEl>
                                        <p:attrNameLst>
                                          <p:attrName>style.visibility</p:attrName>
                                        </p:attrNameLst>
                                      </p:cBhvr>
                                      <p:to>
                                        <p:strVal val="visible"/>
                                      </p:to>
                                    </p:set>
                                    <p:animEffect transition="in" filter="fade">
                                      <p:cBhvr>
                                        <p:cTn id="48" dur="1000"/>
                                        <p:tgtEl>
                                          <p:spTgt spid="32770">
                                            <p:txEl>
                                              <p:pRg st="9" end="9"/>
                                            </p:txEl>
                                          </p:spTgt>
                                        </p:tgtEl>
                                      </p:cBhvr>
                                    </p:animEffect>
                                    <p:anim calcmode="lin" valueType="num">
                                      <p:cBhvr>
                                        <p:cTn id="49" dur="1000" fill="hold"/>
                                        <p:tgtEl>
                                          <p:spTgt spid="32770">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2770">
                                            <p:txEl>
                                              <p:pRg st="9" end="9"/>
                                            </p:txEl>
                                          </p:spTgt>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32770">
                                            <p:txEl>
                                              <p:pRg st="10" end="10"/>
                                            </p:txEl>
                                          </p:spTgt>
                                        </p:tgtEl>
                                        <p:attrNameLst>
                                          <p:attrName>style.visibility</p:attrName>
                                        </p:attrNameLst>
                                      </p:cBhvr>
                                      <p:to>
                                        <p:strVal val="visible"/>
                                      </p:to>
                                    </p:set>
                                    <p:animEffect transition="in" filter="fade">
                                      <p:cBhvr>
                                        <p:cTn id="53" dur="1000"/>
                                        <p:tgtEl>
                                          <p:spTgt spid="32770">
                                            <p:txEl>
                                              <p:pRg st="10" end="10"/>
                                            </p:txEl>
                                          </p:spTgt>
                                        </p:tgtEl>
                                      </p:cBhvr>
                                    </p:animEffect>
                                    <p:anim calcmode="lin" valueType="num">
                                      <p:cBhvr>
                                        <p:cTn id="54" dur="1000" fill="hold"/>
                                        <p:tgtEl>
                                          <p:spTgt spid="32770">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32770">
                                            <p:txEl>
                                              <p:pRg st="10" end="10"/>
                                            </p:txEl>
                                          </p:spTgt>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32770">
                                            <p:txEl>
                                              <p:pRg st="11" end="11"/>
                                            </p:txEl>
                                          </p:spTgt>
                                        </p:tgtEl>
                                        <p:attrNameLst>
                                          <p:attrName>style.visibility</p:attrName>
                                        </p:attrNameLst>
                                      </p:cBhvr>
                                      <p:to>
                                        <p:strVal val="visible"/>
                                      </p:to>
                                    </p:set>
                                    <p:animEffect transition="in" filter="fade">
                                      <p:cBhvr>
                                        <p:cTn id="58" dur="1000"/>
                                        <p:tgtEl>
                                          <p:spTgt spid="32770">
                                            <p:txEl>
                                              <p:pRg st="11" end="11"/>
                                            </p:txEl>
                                          </p:spTgt>
                                        </p:tgtEl>
                                      </p:cBhvr>
                                    </p:animEffect>
                                    <p:anim calcmode="lin" valueType="num">
                                      <p:cBhvr>
                                        <p:cTn id="59" dur="1000" fill="hold"/>
                                        <p:tgtEl>
                                          <p:spTgt spid="32770">
                                            <p:txEl>
                                              <p:pRg st="11" end="11"/>
                                            </p:txEl>
                                          </p:spTgt>
                                        </p:tgtEl>
                                        <p:attrNameLst>
                                          <p:attrName>ppt_x</p:attrName>
                                        </p:attrNameLst>
                                      </p:cBhvr>
                                      <p:tavLst>
                                        <p:tav tm="0">
                                          <p:val>
                                            <p:strVal val="#ppt_x"/>
                                          </p:val>
                                        </p:tav>
                                        <p:tav tm="100000">
                                          <p:val>
                                            <p:strVal val="#ppt_x"/>
                                          </p:val>
                                        </p:tav>
                                      </p:tavLst>
                                    </p:anim>
                                    <p:anim calcmode="lin" valueType="num">
                                      <p:cBhvr>
                                        <p:cTn id="60" dur="1000" fill="hold"/>
                                        <p:tgtEl>
                                          <p:spTgt spid="32770">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descr="Papiro"/>
          <p:cNvSpPr>
            <a:spLocks noGrp="1" noChangeArrowheads="1"/>
          </p:cNvSpPr>
          <p:nvPr>
            <p:ph type="title"/>
          </p:nvPr>
        </p:nvSpPr>
        <p:spPr>
          <a:xfrm>
            <a:off x="1265365" y="692696"/>
            <a:ext cx="9661270" cy="3996258"/>
          </a:xfrm>
          <a:solidFill>
            <a:schemeClr val="accent4">
              <a:lumMod val="20000"/>
              <a:lumOff val="80000"/>
            </a:schemeClr>
          </a:solidFill>
          <a:ln>
            <a:solidFill>
              <a:schemeClr val="tx1"/>
            </a:solidFill>
          </a:ln>
        </p:spPr>
        <p:txBody>
          <a:bodyPr rtlCol="0">
            <a:normAutofit/>
          </a:bodyPr>
          <a:lstStyle/>
          <a:p>
            <a:pPr algn="ctr" eaLnBrk="1" fontAlgn="auto" hangingPunct="1">
              <a:lnSpc>
                <a:spcPct val="140000"/>
              </a:lnSpc>
              <a:spcAft>
                <a:spcPts val="0"/>
              </a:spcAft>
              <a:defRPr/>
            </a:pPr>
            <a:r>
              <a:rPr lang="it-IT" altLang="it-IT" sz="2800" dirty="0">
                <a:latin typeface="Arial" panose="020B0604020202020204" pitchFamily="34" charset="0"/>
                <a:cs typeface="Arial" panose="020B0604020202020204" pitchFamily="34" charset="0"/>
              </a:rPr>
              <a:t>È il sentimento di colpa a generare </a:t>
            </a:r>
            <a:br>
              <a:rPr lang="it-IT" altLang="it-IT" sz="2800" dirty="0">
                <a:latin typeface="Arial" panose="020B0604020202020204" pitchFamily="34" charset="0"/>
                <a:cs typeface="Arial" panose="020B0604020202020204" pitchFamily="34" charset="0"/>
              </a:rPr>
            </a:br>
            <a:r>
              <a:rPr lang="it-IT" altLang="it-IT" sz="2800" dirty="0">
                <a:latin typeface="Arial" panose="020B0604020202020204" pitchFamily="34" charset="0"/>
                <a:cs typeface="Arial" panose="020B0604020202020204" pitchFamily="34" charset="0"/>
              </a:rPr>
              <a:t>il senso della </a:t>
            </a:r>
            <a:r>
              <a:rPr lang="it-IT" altLang="it-IT" sz="2800" b="1" dirty="0">
                <a:latin typeface="Arial" panose="020B0604020202020204" pitchFamily="34" charset="0"/>
                <a:cs typeface="Arial" panose="020B0604020202020204" pitchFamily="34" charset="0"/>
              </a:rPr>
              <a:t>GIUSTIZIA</a:t>
            </a:r>
            <a:r>
              <a:rPr lang="it-IT" altLang="it-IT" sz="2800" dirty="0">
                <a:latin typeface="Arial" panose="020B0604020202020204" pitchFamily="34" charset="0"/>
                <a:cs typeface="Arial" panose="020B0604020202020204" pitchFamily="34" charset="0"/>
              </a:rPr>
              <a:t> sociale:</a:t>
            </a:r>
            <a:r>
              <a:rPr lang="it-IT" altLang="it-IT" sz="1500" dirty="0">
                <a:latin typeface="Arial" panose="020B0604020202020204" pitchFamily="34" charset="0"/>
                <a:cs typeface="Arial" panose="020B0604020202020204" pitchFamily="34" charset="0"/>
              </a:rPr>
              <a:t/>
            </a:r>
            <a:br>
              <a:rPr lang="it-IT" altLang="it-IT" sz="1500" dirty="0">
                <a:latin typeface="Arial" panose="020B0604020202020204" pitchFamily="34" charset="0"/>
                <a:cs typeface="Arial" panose="020B0604020202020204" pitchFamily="34" charset="0"/>
              </a:rPr>
            </a:br>
            <a:r>
              <a:rPr lang="it-IT" altLang="it-IT" sz="1500" dirty="0">
                <a:latin typeface="Arial" panose="020B0604020202020204" pitchFamily="34" charset="0"/>
                <a:cs typeface="Arial" panose="020B0604020202020204" pitchFamily="34" charset="0"/>
              </a:rPr>
              <a:t/>
            </a:r>
            <a:br>
              <a:rPr lang="it-IT" altLang="it-IT" sz="1500" dirty="0">
                <a:latin typeface="Arial" panose="020B0604020202020204" pitchFamily="34" charset="0"/>
                <a:cs typeface="Arial" panose="020B0604020202020204" pitchFamily="34" charset="0"/>
              </a:rPr>
            </a:br>
            <a:r>
              <a:rPr lang="it-IT" altLang="it-IT" sz="2800" dirty="0">
                <a:latin typeface="Arial" panose="020B0604020202020204" pitchFamily="34" charset="0"/>
                <a:cs typeface="Arial" panose="020B0604020202020204" pitchFamily="34" charset="0"/>
              </a:rPr>
              <a:t>ossia quello che ci fa decidere </a:t>
            </a:r>
            <a:br>
              <a:rPr lang="it-IT" altLang="it-IT" sz="2800" dirty="0">
                <a:latin typeface="Arial" panose="020B0604020202020204" pitchFamily="34" charset="0"/>
                <a:cs typeface="Arial" panose="020B0604020202020204" pitchFamily="34" charset="0"/>
              </a:rPr>
            </a:br>
            <a:r>
              <a:rPr lang="it-IT" altLang="it-IT" sz="2800" dirty="0">
                <a:latin typeface="Arial" panose="020B0604020202020204" pitchFamily="34" charset="0"/>
                <a:cs typeface="Arial" panose="020B0604020202020204" pitchFamily="34" charset="0"/>
              </a:rPr>
              <a:t>ciò che è buono o cattivo. </a:t>
            </a:r>
          </a:p>
        </p:txBody>
      </p:sp>
      <p:sp>
        <p:nvSpPr>
          <p:cNvPr id="2" name="Rettangolo 1"/>
          <p:cNvSpPr/>
          <p:nvPr/>
        </p:nvSpPr>
        <p:spPr>
          <a:xfrm>
            <a:off x="1265364" y="5229200"/>
            <a:ext cx="9661271" cy="1045223"/>
          </a:xfrm>
          <a:prstGeom prst="rect">
            <a:avLst/>
          </a:prstGeom>
          <a:solidFill>
            <a:srgbClr val="FFFFE1"/>
          </a:solidFill>
        </p:spPr>
        <p:txBody>
          <a:bodyPr wrap="square">
            <a:spAutoFit/>
          </a:bodyPr>
          <a:lstStyle/>
          <a:p>
            <a:pPr algn="ctr">
              <a:lnSpc>
                <a:spcPct val="150000"/>
              </a:lnSpc>
            </a:pPr>
            <a:r>
              <a:rPr lang="it-IT" sz="2200" dirty="0"/>
              <a:t>Ricordiamo che il sentimento di colpa nasce da quello che noi amiamo</a:t>
            </a:r>
          </a:p>
          <a:p>
            <a:pPr algn="ctr">
              <a:lnSpc>
                <a:spcPct val="150000"/>
              </a:lnSpc>
            </a:pPr>
            <a:r>
              <a:rPr lang="it-IT" sz="2200" dirty="0"/>
              <a:t>o consideriamo importante, ma sempre al di fuori di noi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7FAFD"/>
            </a:gs>
            <a:gs pos="73000">
              <a:srgbClr val="B5D2EC"/>
            </a:gs>
            <a:gs pos="0">
              <a:srgbClr val="B5D2EC"/>
            </a:gs>
            <a:gs pos="96000">
              <a:schemeClr val="accent5">
                <a:lumMod val="75000"/>
              </a:schemeClr>
            </a:gs>
          </a:gsLst>
          <a:lin ang="5400000" scaled="1"/>
        </a:gradFill>
        <a:effectLst/>
      </p:bgPr>
    </p:bg>
    <p:spTree>
      <p:nvGrpSpPr>
        <p:cNvPr id="1" name=""/>
        <p:cNvGrpSpPr/>
        <p:nvPr/>
      </p:nvGrpSpPr>
      <p:grpSpPr>
        <a:xfrm>
          <a:off x="0" y="0"/>
          <a:ext cx="0" cy="0"/>
          <a:chOff x="0" y="0"/>
          <a:chExt cx="0" cy="0"/>
        </a:xfrm>
      </p:grpSpPr>
      <p:sp>
        <p:nvSpPr>
          <p:cNvPr id="27650" name="Rectangle 2" descr="Papiro"/>
          <p:cNvSpPr>
            <a:spLocks noGrp="1" noChangeArrowheads="1"/>
          </p:cNvSpPr>
          <p:nvPr>
            <p:ph type="title"/>
          </p:nvPr>
        </p:nvSpPr>
        <p:spPr>
          <a:xfrm>
            <a:off x="311697" y="908720"/>
            <a:ext cx="11568607" cy="4176365"/>
          </a:xfrm>
          <a:solidFill>
            <a:schemeClr val="bg1"/>
          </a:solidFill>
          <a:ln>
            <a:solidFill>
              <a:schemeClr val="tx1"/>
            </a:solidFill>
            <a:miter lim="800000"/>
            <a:headEnd/>
            <a:tailEnd/>
          </a:ln>
        </p:spPr>
        <p:txBody>
          <a:bodyPr/>
          <a:lstStyle/>
          <a:p>
            <a:pPr algn="ctr" eaLnBrk="1" hangingPunct="1">
              <a:lnSpc>
                <a:spcPct val="200000"/>
              </a:lnSpc>
            </a:pPr>
            <a:r>
              <a:rPr lang="it-IT" altLang="it-IT" sz="1400" b="1" dirty="0">
                <a:latin typeface="Arial" panose="020B0604020202020204" pitchFamily="34" charset="0"/>
                <a:cs typeface="Arial" panose="020B0604020202020204" pitchFamily="34" charset="0"/>
              </a:rPr>
              <a:t/>
            </a:r>
            <a:br>
              <a:rPr lang="it-IT" altLang="it-IT" sz="1400" b="1" dirty="0">
                <a:latin typeface="Arial" panose="020B0604020202020204" pitchFamily="34" charset="0"/>
                <a:cs typeface="Arial" panose="020B0604020202020204" pitchFamily="34" charset="0"/>
              </a:rPr>
            </a:br>
            <a:r>
              <a:rPr lang="it-IT" altLang="it-IT" sz="5500" b="1" dirty="0">
                <a:latin typeface="Arial" panose="020B0604020202020204" pitchFamily="34" charset="0"/>
                <a:cs typeface="Arial" panose="020B0604020202020204" pitchFamily="34" charset="0"/>
              </a:rPr>
              <a:t>Le quattro forme di evoluzione </a:t>
            </a:r>
            <a:br>
              <a:rPr lang="it-IT" altLang="it-IT" sz="5500" b="1" dirty="0">
                <a:latin typeface="Arial" panose="020B0604020202020204" pitchFamily="34" charset="0"/>
                <a:cs typeface="Arial" panose="020B0604020202020204" pitchFamily="34" charset="0"/>
              </a:rPr>
            </a:br>
            <a:r>
              <a:rPr lang="it-IT" altLang="it-IT" sz="5500" b="1" dirty="0">
                <a:latin typeface="Arial" panose="020B0604020202020204" pitchFamily="34" charset="0"/>
                <a:cs typeface="Arial" panose="020B0604020202020204" pitchFamily="34" charset="0"/>
              </a:rPr>
              <a:t>della Giustizia sociale</a:t>
            </a:r>
            <a:br>
              <a:rPr lang="it-IT" altLang="it-IT" sz="5500" b="1" dirty="0">
                <a:latin typeface="Arial" panose="020B0604020202020204" pitchFamily="34" charset="0"/>
                <a:cs typeface="Arial" panose="020B0604020202020204" pitchFamily="34" charset="0"/>
              </a:rPr>
            </a:br>
            <a:endParaRPr lang="it-IT" altLang="it-IT" sz="5500" b="1" dirty="0">
              <a:latin typeface="Arial" panose="020B0604020202020204" pitchFamily="34" charset="0"/>
              <a:cs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981200" y="274638"/>
            <a:ext cx="8229600" cy="633412"/>
          </a:xfrm>
          <a:solidFill>
            <a:schemeClr val="accent4">
              <a:lumMod val="20000"/>
              <a:lumOff val="80000"/>
            </a:schemeClr>
          </a:solidFill>
        </p:spPr>
        <p:txBody>
          <a:bodyPr rtlCol="0">
            <a:normAutofit fontScale="90000"/>
          </a:bodyPr>
          <a:lstStyle/>
          <a:p>
            <a:pPr eaLnBrk="1" fontAlgn="auto" hangingPunct="1">
              <a:spcAft>
                <a:spcPts val="0"/>
              </a:spcAft>
              <a:defRPr/>
            </a:pPr>
            <a:r>
              <a:rPr lang="it-IT" altLang="it-IT" sz="4000" b="1" dirty="0">
                <a:latin typeface="Arial" panose="020B0604020202020204" pitchFamily="34" charset="0"/>
                <a:cs typeface="Arial" panose="020B0604020202020204" pitchFamily="34" charset="0"/>
              </a:rPr>
              <a:t>1)  - La legge della GIUNGLA</a:t>
            </a:r>
          </a:p>
        </p:txBody>
      </p:sp>
      <p:sp>
        <p:nvSpPr>
          <p:cNvPr id="93187" name="Rectangle 3"/>
          <p:cNvSpPr>
            <a:spLocks noGrp="1" noChangeArrowheads="1"/>
          </p:cNvSpPr>
          <p:nvPr>
            <p:ph idx="1"/>
          </p:nvPr>
        </p:nvSpPr>
        <p:spPr>
          <a:xfrm>
            <a:off x="623393" y="1123950"/>
            <a:ext cx="10945215" cy="5545138"/>
          </a:xfrm>
          <a:solidFill>
            <a:schemeClr val="accent4">
              <a:lumMod val="20000"/>
              <a:lumOff val="80000"/>
            </a:schemeClr>
          </a:solidFill>
          <a:ln>
            <a:solidFill>
              <a:schemeClr val="tx1"/>
            </a:solidFill>
          </a:ln>
        </p:spPr>
        <p:txBody>
          <a:bodyPr rtlCol="0">
            <a:normAutofit fontScale="62500" lnSpcReduction="20000"/>
          </a:bodyPr>
          <a:lstStyle/>
          <a:p>
            <a:pPr marL="609600" indent="-609600" eaLnBrk="1" fontAlgn="auto" hangingPunct="1">
              <a:lnSpc>
                <a:spcPct val="80000"/>
              </a:lnSpc>
              <a:spcAft>
                <a:spcPts val="0"/>
              </a:spcAft>
              <a:defRPr/>
            </a:pPr>
            <a:endParaRPr lang="it-IT" altLang="it-IT" sz="2000" dirty="0"/>
          </a:p>
          <a:p>
            <a:pPr marL="0" indent="0" algn="ctr" eaLnBrk="1" fontAlgn="auto" hangingPunct="1">
              <a:lnSpc>
                <a:spcPct val="170000"/>
              </a:lnSpc>
              <a:spcAft>
                <a:spcPts val="0"/>
              </a:spcAft>
              <a:buNone/>
              <a:defRPr/>
            </a:pPr>
            <a:r>
              <a:rPr lang="it-IT" altLang="it-IT" sz="3400" dirty="0">
                <a:latin typeface="Arial" panose="020B0604020202020204" pitchFamily="34" charset="0"/>
                <a:cs typeface="Arial" panose="020B0604020202020204" pitchFamily="34" charset="0"/>
              </a:rPr>
              <a:t>E’ quella del più forte: </a:t>
            </a:r>
          </a:p>
          <a:p>
            <a:pPr marL="0" indent="0" algn="ctr" eaLnBrk="1" fontAlgn="auto" hangingPunct="1">
              <a:lnSpc>
                <a:spcPct val="170000"/>
              </a:lnSpc>
              <a:spcAft>
                <a:spcPts val="0"/>
              </a:spcAft>
              <a:buNone/>
              <a:defRPr/>
            </a:pPr>
            <a:r>
              <a:rPr lang="it-IT" altLang="it-IT" sz="3400" dirty="0">
                <a:latin typeface="Arial" panose="020B0604020202020204" pitchFamily="34" charset="0"/>
                <a:cs typeface="Arial" panose="020B0604020202020204" pitchFamily="34" charset="0"/>
              </a:rPr>
              <a:t>il più importante è solo quello più forte perché lui può difendere dai pericoli i più deboli </a:t>
            </a:r>
          </a:p>
          <a:p>
            <a:pPr marL="0" indent="0" algn="ctr" eaLnBrk="1" fontAlgn="auto" hangingPunct="1">
              <a:lnSpc>
                <a:spcPct val="170000"/>
              </a:lnSpc>
              <a:spcAft>
                <a:spcPts val="0"/>
              </a:spcAft>
              <a:buNone/>
              <a:defRPr/>
            </a:pPr>
            <a:r>
              <a:rPr lang="it-IT" altLang="it-IT" sz="3400" dirty="0">
                <a:latin typeface="Arial" panose="020B0604020202020204" pitchFamily="34" charset="0"/>
                <a:cs typeface="Arial" panose="020B0604020202020204" pitchFamily="34" charset="0"/>
              </a:rPr>
              <a:t> </a:t>
            </a:r>
            <a:r>
              <a:rPr lang="it-IT" altLang="it-IT" sz="3400" b="1" dirty="0">
                <a:latin typeface="Arial" panose="020B0604020202020204" pitchFamily="34" charset="0"/>
                <a:cs typeface="Arial" panose="020B0604020202020204" pitchFamily="34" charset="0"/>
              </a:rPr>
              <a:t>che lo devono servire con massimo rispetto.</a:t>
            </a:r>
          </a:p>
          <a:p>
            <a:pPr marL="0" indent="0" algn="ctr" eaLnBrk="1" fontAlgn="auto" hangingPunct="1">
              <a:lnSpc>
                <a:spcPct val="170000"/>
              </a:lnSpc>
              <a:spcAft>
                <a:spcPts val="0"/>
              </a:spcAft>
              <a:buNone/>
              <a:defRPr/>
            </a:pPr>
            <a:r>
              <a:rPr lang="it-IT" altLang="it-IT" sz="2300" dirty="0">
                <a:latin typeface="Arial" panose="020B0604020202020204" pitchFamily="34" charset="0"/>
                <a:cs typeface="Arial" panose="020B0604020202020204" pitchFamily="34" charset="0"/>
              </a:rPr>
              <a:t>Il più forte è anche il più potente economicamente o militarmente...</a:t>
            </a:r>
          </a:p>
          <a:p>
            <a:pPr marL="609600" indent="-609600" eaLnBrk="1" fontAlgn="auto" hangingPunct="1">
              <a:lnSpc>
                <a:spcPct val="80000"/>
              </a:lnSpc>
              <a:spcAft>
                <a:spcPts val="0"/>
              </a:spcAft>
              <a:buFont typeface="Arial" panose="020B0604020202020204" pitchFamily="34" charset="0"/>
              <a:buNone/>
              <a:defRPr/>
            </a:pPr>
            <a:endParaRPr lang="it-IT" altLang="it-IT" sz="2000" dirty="0">
              <a:latin typeface="Arial" panose="020B0604020202020204" pitchFamily="34" charset="0"/>
              <a:cs typeface="Arial" panose="020B0604020202020204" pitchFamily="34" charset="0"/>
            </a:endParaRPr>
          </a:p>
          <a:p>
            <a:pPr marL="1066800" lvl="1" indent="-609600" eaLnBrk="1" fontAlgn="auto" hangingPunct="1">
              <a:lnSpc>
                <a:spcPct val="16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La ragione è sempre del vincitore o del più forte?  Il vincitore può permettersi ogni diritto sui più deboli?</a:t>
            </a:r>
          </a:p>
          <a:p>
            <a:pPr marL="1066800" lvl="1" indent="-609600" eaLnBrk="1" fontAlgn="auto" hangingPunct="1">
              <a:lnSpc>
                <a:spcPct val="16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Dove esiste questa forma di legge della GIUNGLA ancora oggi?</a:t>
            </a:r>
          </a:p>
          <a:p>
            <a:pPr marL="1066800" lvl="1" indent="-609600" eaLnBrk="1" fontAlgn="auto" hangingPunct="1">
              <a:lnSpc>
                <a:spcPct val="160000"/>
              </a:lnSpc>
              <a:spcAft>
                <a:spcPts val="0"/>
              </a:spcAft>
              <a:buFont typeface="Arial" panose="020B0604020202020204" pitchFamily="34" charset="0"/>
              <a:buNone/>
              <a:defRPr/>
            </a:pPr>
            <a:endParaRPr lang="it-IT" altLang="it-IT" sz="2000" dirty="0">
              <a:latin typeface="Arial" panose="020B0604020202020204" pitchFamily="34" charset="0"/>
              <a:cs typeface="Arial" panose="020B0604020202020204" pitchFamily="34" charset="0"/>
            </a:endParaRPr>
          </a:p>
          <a:p>
            <a:pPr marL="1066800" lvl="1" indent="-609600" algn="ctr" eaLnBrk="1" fontAlgn="auto" hangingPunct="1">
              <a:lnSpc>
                <a:spcPct val="16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Ancora oggi vige questa legge primitiva, soprattutto durante </a:t>
            </a:r>
            <a:r>
              <a:rPr lang="it-IT" altLang="it-IT" sz="2000" b="1" dirty="0">
                <a:latin typeface="Arial" panose="020B0604020202020204" pitchFamily="34" charset="0"/>
                <a:cs typeface="Arial" panose="020B0604020202020204" pitchFamily="34" charset="0"/>
              </a:rPr>
              <a:t>le guerre   </a:t>
            </a:r>
            <a:r>
              <a:rPr lang="it-IT" altLang="it-IT" sz="2000" dirty="0">
                <a:latin typeface="Arial" panose="020B0604020202020204" pitchFamily="34" charset="0"/>
                <a:cs typeface="Arial" panose="020B0604020202020204" pitchFamily="34" charset="0"/>
              </a:rPr>
              <a:t>(i più POTENTI hanno sempre ragione?), </a:t>
            </a:r>
          </a:p>
          <a:p>
            <a:pPr marL="1066800" lvl="1" indent="-609600" algn="ctr" eaLnBrk="1" fontAlgn="auto" hangingPunct="1">
              <a:lnSpc>
                <a:spcPct val="16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ma anche nei rapporti sociali e internazionali </a:t>
            </a:r>
          </a:p>
          <a:p>
            <a:pPr marL="1066800" lvl="1" indent="-609600" algn="ctr" eaLnBrk="1" fontAlgn="auto" hangingPunct="1">
              <a:lnSpc>
                <a:spcPct val="16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anche nelle compagnie di presunti amici, in modo particolare nei bambini, </a:t>
            </a:r>
          </a:p>
          <a:p>
            <a:pPr marL="1066800" lvl="1" indent="-609600" algn="ctr" eaLnBrk="1" fontAlgn="auto" hangingPunct="1">
              <a:lnSpc>
                <a:spcPct val="16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ma anche nei più grandi in modo molto più raffinato e diplomatico (es. il più potente economicamente, o intellettualmente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Effect transition="in" filter="fade">
                                      <p:cBhvr>
                                        <p:cTn id="7" dur="1000"/>
                                        <p:tgtEl>
                                          <p:spTgt spid="93187">
                                            <p:txEl>
                                              <p:pRg st="1" end="1"/>
                                            </p:txEl>
                                          </p:spTgt>
                                        </p:tgtEl>
                                      </p:cBhvr>
                                    </p:animEffect>
                                    <p:anim calcmode="lin" valueType="num">
                                      <p:cBhvr>
                                        <p:cTn id="8" dur="10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31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3187">
                                            <p:txEl>
                                              <p:pRg st="2" end="2"/>
                                            </p:txEl>
                                          </p:spTgt>
                                        </p:tgtEl>
                                        <p:attrNameLst>
                                          <p:attrName>style.visibility</p:attrName>
                                        </p:attrNameLst>
                                      </p:cBhvr>
                                      <p:to>
                                        <p:strVal val="visible"/>
                                      </p:to>
                                    </p:set>
                                    <p:animEffect transition="in" filter="fade">
                                      <p:cBhvr>
                                        <p:cTn id="12" dur="1000"/>
                                        <p:tgtEl>
                                          <p:spTgt spid="93187">
                                            <p:txEl>
                                              <p:pRg st="2" end="2"/>
                                            </p:txEl>
                                          </p:spTgt>
                                        </p:tgtEl>
                                      </p:cBhvr>
                                    </p:animEffect>
                                    <p:anim calcmode="lin" valueType="num">
                                      <p:cBhvr>
                                        <p:cTn id="13" dur="10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318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3187">
                                            <p:txEl>
                                              <p:pRg st="3" end="3"/>
                                            </p:txEl>
                                          </p:spTgt>
                                        </p:tgtEl>
                                        <p:attrNameLst>
                                          <p:attrName>style.visibility</p:attrName>
                                        </p:attrNameLst>
                                      </p:cBhvr>
                                      <p:to>
                                        <p:strVal val="visible"/>
                                      </p:to>
                                    </p:set>
                                    <p:animEffect transition="in" filter="fade">
                                      <p:cBhvr>
                                        <p:cTn id="17" dur="1000"/>
                                        <p:tgtEl>
                                          <p:spTgt spid="93187">
                                            <p:txEl>
                                              <p:pRg st="3" end="3"/>
                                            </p:txEl>
                                          </p:spTgt>
                                        </p:tgtEl>
                                      </p:cBhvr>
                                    </p:animEffect>
                                    <p:anim calcmode="lin" valueType="num">
                                      <p:cBhvr>
                                        <p:cTn id="18" dur="10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931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3187">
                                            <p:txEl>
                                              <p:pRg st="4" end="4"/>
                                            </p:txEl>
                                          </p:spTgt>
                                        </p:tgtEl>
                                        <p:attrNameLst>
                                          <p:attrName>style.visibility</p:attrName>
                                        </p:attrNameLst>
                                      </p:cBhvr>
                                      <p:to>
                                        <p:strVal val="visible"/>
                                      </p:to>
                                    </p:set>
                                    <p:animEffect transition="in" filter="fade">
                                      <p:cBhvr>
                                        <p:cTn id="24" dur="1000"/>
                                        <p:tgtEl>
                                          <p:spTgt spid="93187">
                                            <p:txEl>
                                              <p:pRg st="4" end="4"/>
                                            </p:txEl>
                                          </p:spTgt>
                                        </p:tgtEl>
                                      </p:cBhvr>
                                    </p:animEffect>
                                    <p:anim calcmode="lin" valueType="num">
                                      <p:cBhvr>
                                        <p:cTn id="25" dur="10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931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3187">
                                            <p:txEl>
                                              <p:pRg st="6" end="6"/>
                                            </p:txEl>
                                          </p:spTgt>
                                        </p:tgtEl>
                                        <p:attrNameLst>
                                          <p:attrName>style.visibility</p:attrName>
                                        </p:attrNameLst>
                                      </p:cBhvr>
                                      <p:to>
                                        <p:strVal val="visible"/>
                                      </p:to>
                                    </p:set>
                                    <p:animEffect transition="in" filter="fade">
                                      <p:cBhvr>
                                        <p:cTn id="31" dur="1000"/>
                                        <p:tgtEl>
                                          <p:spTgt spid="93187">
                                            <p:txEl>
                                              <p:pRg st="6" end="6"/>
                                            </p:txEl>
                                          </p:spTgt>
                                        </p:tgtEl>
                                      </p:cBhvr>
                                    </p:animEffect>
                                    <p:anim calcmode="lin" valueType="num">
                                      <p:cBhvr>
                                        <p:cTn id="32" dur="10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93187">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3187">
                                            <p:txEl>
                                              <p:pRg st="7" end="7"/>
                                            </p:txEl>
                                          </p:spTgt>
                                        </p:tgtEl>
                                        <p:attrNameLst>
                                          <p:attrName>style.visibility</p:attrName>
                                        </p:attrNameLst>
                                      </p:cBhvr>
                                      <p:to>
                                        <p:strVal val="visible"/>
                                      </p:to>
                                    </p:set>
                                    <p:animEffect transition="in" filter="fade">
                                      <p:cBhvr>
                                        <p:cTn id="36" dur="1000"/>
                                        <p:tgtEl>
                                          <p:spTgt spid="93187">
                                            <p:txEl>
                                              <p:pRg st="7" end="7"/>
                                            </p:txEl>
                                          </p:spTgt>
                                        </p:tgtEl>
                                      </p:cBhvr>
                                    </p:animEffect>
                                    <p:anim calcmode="lin" valueType="num">
                                      <p:cBhvr>
                                        <p:cTn id="37" dur="10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9318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93187">
                                            <p:txEl>
                                              <p:pRg st="9" end="9"/>
                                            </p:txEl>
                                          </p:spTgt>
                                        </p:tgtEl>
                                        <p:attrNameLst>
                                          <p:attrName>style.visibility</p:attrName>
                                        </p:attrNameLst>
                                      </p:cBhvr>
                                      <p:to>
                                        <p:strVal val="visible"/>
                                      </p:to>
                                    </p:set>
                                    <p:animEffect transition="in" filter="fade">
                                      <p:cBhvr>
                                        <p:cTn id="43" dur="1000"/>
                                        <p:tgtEl>
                                          <p:spTgt spid="93187">
                                            <p:txEl>
                                              <p:pRg st="9" end="9"/>
                                            </p:txEl>
                                          </p:spTgt>
                                        </p:tgtEl>
                                      </p:cBhvr>
                                    </p:animEffect>
                                    <p:anim calcmode="lin" valueType="num">
                                      <p:cBhvr>
                                        <p:cTn id="44" dur="10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93187">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3187">
                                            <p:txEl>
                                              <p:pRg st="10" end="10"/>
                                            </p:txEl>
                                          </p:spTgt>
                                        </p:tgtEl>
                                        <p:attrNameLst>
                                          <p:attrName>style.visibility</p:attrName>
                                        </p:attrNameLst>
                                      </p:cBhvr>
                                      <p:to>
                                        <p:strVal val="visible"/>
                                      </p:to>
                                    </p:set>
                                    <p:animEffect transition="in" filter="fade">
                                      <p:cBhvr>
                                        <p:cTn id="48" dur="1000"/>
                                        <p:tgtEl>
                                          <p:spTgt spid="93187">
                                            <p:txEl>
                                              <p:pRg st="10" end="10"/>
                                            </p:txEl>
                                          </p:spTgt>
                                        </p:tgtEl>
                                      </p:cBhvr>
                                    </p:animEffect>
                                    <p:anim calcmode="lin" valueType="num">
                                      <p:cBhvr>
                                        <p:cTn id="49" dur="1000" fill="hold"/>
                                        <p:tgtEl>
                                          <p:spTgt spid="93187">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93187">
                                            <p:txEl>
                                              <p:pRg st="10" end="10"/>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3187">
                                            <p:txEl>
                                              <p:pRg st="11" end="11"/>
                                            </p:txEl>
                                          </p:spTgt>
                                        </p:tgtEl>
                                        <p:attrNameLst>
                                          <p:attrName>style.visibility</p:attrName>
                                        </p:attrNameLst>
                                      </p:cBhvr>
                                      <p:to>
                                        <p:strVal val="visible"/>
                                      </p:to>
                                    </p:set>
                                    <p:animEffect transition="in" filter="fade">
                                      <p:cBhvr>
                                        <p:cTn id="53" dur="1000"/>
                                        <p:tgtEl>
                                          <p:spTgt spid="93187">
                                            <p:txEl>
                                              <p:pRg st="11" end="11"/>
                                            </p:txEl>
                                          </p:spTgt>
                                        </p:tgtEl>
                                      </p:cBhvr>
                                    </p:animEffect>
                                    <p:anim calcmode="lin" valueType="num">
                                      <p:cBhvr>
                                        <p:cTn id="54" dur="1000" fill="hold"/>
                                        <p:tgtEl>
                                          <p:spTgt spid="93187">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93187">
                                            <p:txEl>
                                              <p:pRg st="11" end="11"/>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93187">
                                            <p:txEl>
                                              <p:pRg st="12" end="12"/>
                                            </p:txEl>
                                          </p:spTgt>
                                        </p:tgtEl>
                                        <p:attrNameLst>
                                          <p:attrName>style.visibility</p:attrName>
                                        </p:attrNameLst>
                                      </p:cBhvr>
                                      <p:to>
                                        <p:strVal val="visible"/>
                                      </p:to>
                                    </p:set>
                                    <p:animEffect transition="in" filter="fade">
                                      <p:cBhvr>
                                        <p:cTn id="58" dur="1000"/>
                                        <p:tgtEl>
                                          <p:spTgt spid="93187">
                                            <p:txEl>
                                              <p:pRg st="12" end="12"/>
                                            </p:txEl>
                                          </p:spTgt>
                                        </p:tgtEl>
                                      </p:cBhvr>
                                    </p:animEffect>
                                    <p:anim calcmode="lin" valueType="num">
                                      <p:cBhvr>
                                        <p:cTn id="59" dur="1000" fill="hold"/>
                                        <p:tgtEl>
                                          <p:spTgt spid="93187">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93187">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ttangolo 3"/>
          <p:cNvSpPr>
            <a:spLocks noChangeArrowheads="1"/>
          </p:cNvSpPr>
          <p:nvPr/>
        </p:nvSpPr>
        <p:spPr bwMode="auto">
          <a:xfrm>
            <a:off x="1445529" y="796925"/>
            <a:ext cx="9300944" cy="5262979"/>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dirty="0">
                <a:latin typeface="Arial" panose="020B0604020202020204" pitchFamily="34" charset="0"/>
              </a:rPr>
              <a:t>Nella visione della legge della Giungla</a:t>
            </a:r>
          </a:p>
          <a:p>
            <a:pPr algn="ctr">
              <a:lnSpc>
                <a:spcPct val="150000"/>
              </a:lnSpc>
              <a:spcBef>
                <a:spcPct val="0"/>
              </a:spcBef>
              <a:buFontTx/>
              <a:buNone/>
            </a:pPr>
            <a:r>
              <a:rPr lang="it-IT" altLang="it-IT" dirty="0">
                <a:latin typeface="Arial" panose="020B0604020202020204" pitchFamily="34" charset="0"/>
              </a:rPr>
              <a:t>il MASCHIO </a:t>
            </a:r>
          </a:p>
          <a:p>
            <a:pPr algn="ctr">
              <a:lnSpc>
                <a:spcPct val="150000"/>
              </a:lnSpc>
              <a:spcBef>
                <a:spcPct val="0"/>
              </a:spcBef>
              <a:buFontTx/>
              <a:buNone/>
            </a:pPr>
            <a:r>
              <a:rPr lang="it-IT" altLang="it-IT" dirty="0">
                <a:latin typeface="Arial" panose="020B0604020202020204" pitchFamily="34" charset="0"/>
              </a:rPr>
              <a:t>essendo più forte fisicamente e più potente della DONNA</a:t>
            </a:r>
          </a:p>
          <a:p>
            <a:pPr algn="ctr">
              <a:lnSpc>
                <a:spcPct val="150000"/>
              </a:lnSpc>
              <a:spcBef>
                <a:spcPct val="0"/>
              </a:spcBef>
              <a:buFontTx/>
              <a:buNone/>
            </a:pPr>
            <a:r>
              <a:rPr lang="it-IT" altLang="it-IT" dirty="0">
                <a:latin typeface="Arial" panose="020B0604020202020204" pitchFamily="34" charset="0"/>
              </a:rPr>
              <a:t>viene considerato dalla donna il più importante </a:t>
            </a:r>
          </a:p>
          <a:p>
            <a:pPr algn="ctr">
              <a:lnSpc>
                <a:spcPct val="150000"/>
              </a:lnSpc>
              <a:spcBef>
                <a:spcPct val="0"/>
              </a:spcBef>
              <a:buFontTx/>
              <a:buNone/>
            </a:pPr>
            <a:r>
              <a:rPr lang="it-IT" altLang="it-IT" dirty="0">
                <a:latin typeface="Arial" panose="020B0604020202020204" pitchFamily="34" charset="0"/>
              </a:rPr>
              <a:t>e si atteggia come serva.</a:t>
            </a:r>
          </a:p>
          <a:p>
            <a:pPr algn="ctr">
              <a:lnSpc>
                <a:spcPct val="150000"/>
              </a:lnSpc>
              <a:spcBef>
                <a:spcPct val="0"/>
              </a:spcBef>
              <a:buFontTx/>
              <a:buNone/>
            </a:pPr>
            <a:endParaRPr lang="it-IT" altLang="it-IT" dirty="0">
              <a:latin typeface="Arial" panose="020B0604020202020204" pitchFamily="34" charset="0"/>
            </a:endParaRPr>
          </a:p>
          <a:p>
            <a:pPr algn="ctr">
              <a:lnSpc>
                <a:spcPct val="150000"/>
              </a:lnSpc>
              <a:spcBef>
                <a:spcPct val="0"/>
              </a:spcBef>
              <a:buFontTx/>
              <a:buNone/>
            </a:pPr>
            <a:r>
              <a:rPr lang="it-IT" altLang="it-IT" dirty="0">
                <a:latin typeface="Arial" panose="020B0604020202020204" pitchFamily="34" charset="0"/>
              </a:rPr>
              <a:t>Nasce in questo contesto culturale ancestrale </a:t>
            </a:r>
          </a:p>
          <a:p>
            <a:pPr algn="ctr">
              <a:lnSpc>
                <a:spcPct val="150000"/>
              </a:lnSpc>
              <a:spcBef>
                <a:spcPct val="0"/>
              </a:spcBef>
              <a:buFontTx/>
              <a:buNone/>
            </a:pPr>
            <a:r>
              <a:rPr lang="it-IT" altLang="it-IT" dirty="0">
                <a:latin typeface="Arial" panose="020B0604020202020204" pitchFamily="34" charset="0"/>
              </a:rPr>
              <a:t>la </a:t>
            </a:r>
            <a:r>
              <a:rPr lang="it-IT" altLang="it-IT" b="1" dirty="0">
                <a:latin typeface="Arial" panose="020B0604020202020204" pitchFamily="34" charset="0"/>
              </a:rPr>
              <a:t>POLIGAMIA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981200" y="115888"/>
            <a:ext cx="8229600" cy="620712"/>
          </a:xfrm>
          <a:solidFill>
            <a:schemeClr val="accent4">
              <a:lumMod val="20000"/>
              <a:lumOff val="80000"/>
            </a:schemeClr>
          </a:solidFill>
          <a:ln>
            <a:solidFill>
              <a:schemeClr val="tx1"/>
            </a:solidFill>
          </a:ln>
        </p:spPr>
        <p:txBody>
          <a:bodyPr rtlCol="0">
            <a:normAutofit/>
          </a:bodyPr>
          <a:lstStyle/>
          <a:p>
            <a:pPr eaLnBrk="1" fontAlgn="auto" hangingPunct="1">
              <a:spcAft>
                <a:spcPts val="0"/>
              </a:spcAft>
              <a:defRPr/>
            </a:pPr>
            <a:r>
              <a:rPr lang="it-IT" altLang="it-IT" sz="2800" b="1" dirty="0">
                <a:latin typeface="Arial" panose="020B0604020202020204" pitchFamily="34" charset="0"/>
                <a:cs typeface="Arial" panose="020B0604020202020204" pitchFamily="34" charset="0"/>
              </a:rPr>
              <a:t>2)  - Legge del Taglione o della VENDETTA</a:t>
            </a:r>
          </a:p>
        </p:txBody>
      </p:sp>
      <p:sp>
        <p:nvSpPr>
          <p:cNvPr id="94211" name="Rectangle 3"/>
          <p:cNvSpPr>
            <a:spLocks noGrp="1" noChangeArrowheads="1"/>
          </p:cNvSpPr>
          <p:nvPr>
            <p:ph idx="1"/>
          </p:nvPr>
        </p:nvSpPr>
        <p:spPr>
          <a:xfrm>
            <a:off x="281354" y="908050"/>
            <a:ext cx="11629292" cy="5761038"/>
          </a:xfrm>
          <a:solidFill>
            <a:schemeClr val="accent4">
              <a:lumMod val="20000"/>
              <a:lumOff val="80000"/>
            </a:schemeClr>
          </a:solidFill>
          <a:ln>
            <a:solidFill>
              <a:schemeClr val="tx1"/>
            </a:solidFill>
          </a:ln>
        </p:spPr>
        <p:txBody>
          <a:bodyPr rtlCol="0">
            <a:normAutofit/>
          </a:bodyPr>
          <a:lstStyle/>
          <a:p>
            <a:pPr marL="609600" indent="-609600" algn="ctr" eaLnBrk="1" fontAlgn="auto" hangingPunct="1">
              <a:lnSpc>
                <a:spcPct val="115000"/>
              </a:lnSpc>
              <a:spcAft>
                <a:spcPts val="0"/>
              </a:spcAft>
              <a:buFont typeface="Arial" panose="020B0604020202020204" pitchFamily="34" charset="0"/>
              <a:buNone/>
              <a:defRPr/>
            </a:pPr>
            <a:endParaRPr lang="it-IT" altLang="it-IT" sz="1600" dirty="0">
              <a:latin typeface="Arial" panose="020B0604020202020204" pitchFamily="34" charset="0"/>
              <a:cs typeface="Arial" panose="020B0604020202020204" pitchFamily="34" charset="0"/>
            </a:endParaRPr>
          </a:p>
          <a:p>
            <a:pPr marL="609600" indent="-609600" algn="ctr" eaLnBrk="1" fontAlgn="auto" hangingPunct="1">
              <a:lnSpc>
                <a:spcPct val="115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Nella Bibbia con Mosè si ha un passo in avanti, si inizia a pensare che </a:t>
            </a:r>
            <a:r>
              <a:rPr lang="it-IT" altLang="it-IT" sz="2000" b="1" dirty="0">
                <a:latin typeface="Arial" panose="020B0604020202020204" pitchFamily="34" charset="0"/>
                <a:cs typeface="Arial" panose="020B0604020202020204" pitchFamily="34" charset="0"/>
              </a:rPr>
              <a:t>tutti sono importanti in uguale maniera </a:t>
            </a:r>
            <a:r>
              <a:rPr lang="it-IT" altLang="it-IT" sz="1600" dirty="0">
                <a:latin typeface="Arial" panose="020B0604020202020204" pitchFamily="34" charset="0"/>
                <a:cs typeface="Arial" panose="020B0604020202020204" pitchFamily="34" charset="0"/>
              </a:rPr>
              <a:t>e, pertanto, “</a:t>
            </a:r>
            <a:r>
              <a:rPr lang="it-IT" altLang="it-IT" sz="1600" b="1" dirty="0">
                <a:latin typeface="Arial" panose="020B0604020202020204" pitchFamily="34" charset="0"/>
                <a:cs typeface="Arial" panose="020B0604020202020204" pitchFamily="34" charset="0"/>
              </a:rPr>
              <a:t>occhio per occhio, dente per dente</a:t>
            </a:r>
            <a:r>
              <a:rPr lang="it-IT" altLang="it-IT" sz="1600" dirty="0">
                <a:latin typeface="Arial" panose="020B0604020202020204" pitchFamily="34" charset="0"/>
                <a:cs typeface="Arial" panose="020B0604020202020204" pitchFamily="34" charset="0"/>
              </a:rPr>
              <a:t>”: è la dura </a:t>
            </a:r>
            <a:r>
              <a:rPr lang="it-IT" altLang="it-IT" sz="1600" b="1" dirty="0">
                <a:latin typeface="Arial" panose="020B0604020202020204" pitchFamily="34" charset="0"/>
                <a:cs typeface="Arial" panose="020B0604020202020204" pitchFamily="34" charset="0"/>
              </a:rPr>
              <a:t>legge del “taglione”</a:t>
            </a:r>
            <a:r>
              <a:rPr lang="it-IT" altLang="it-IT" sz="1600" dirty="0">
                <a:latin typeface="Arial" panose="020B0604020202020204" pitchFamily="34" charset="0"/>
                <a:cs typeface="Arial" panose="020B0604020202020204" pitchFamily="34" charset="0"/>
              </a:rPr>
              <a:t> che da diritto alla vendetta! </a:t>
            </a:r>
          </a:p>
          <a:p>
            <a:pPr marL="609600" indent="-609600" algn="ctr" eaLnBrk="1" fontAlgn="auto" hangingPunct="1">
              <a:lnSpc>
                <a:spcPct val="115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Chi commette il male deve riceverlo allo stesso modo, così come l’ha compiuto. </a:t>
            </a:r>
          </a:p>
          <a:p>
            <a:pPr marL="609600" indent="-609600" eaLnBrk="1" fontAlgn="auto" hangingPunct="1">
              <a:lnSpc>
                <a:spcPct val="115000"/>
              </a:lnSpc>
              <a:spcAft>
                <a:spcPts val="0"/>
              </a:spcAft>
              <a:buFont typeface="Arial" panose="020B0604020202020204" pitchFamily="34" charset="0"/>
              <a:buNone/>
              <a:defRPr/>
            </a:pPr>
            <a:endParaRPr lang="it-IT" altLang="it-IT" sz="800" dirty="0">
              <a:latin typeface="Arial" panose="020B0604020202020204" pitchFamily="34" charset="0"/>
              <a:cs typeface="Arial" panose="020B0604020202020204" pitchFamily="34" charset="0"/>
            </a:endParaRPr>
          </a:p>
          <a:p>
            <a:pPr marL="1066800" lvl="1" indent="-609600" eaLnBrk="1" fontAlgn="auto" hangingPunct="1">
              <a:lnSpc>
                <a:spcPct val="115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Sembrerebbe una dura legge, in realtà è un grande passo in avanti. </a:t>
            </a:r>
          </a:p>
          <a:p>
            <a:pPr marL="1066800" lvl="1" indent="-609600" algn="ctr" eaLnBrk="1" fontAlgn="auto" hangingPunct="1">
              <a:lnSpc>
                <a:spcPct val="115000"/>
              </a:lnSpc>
              <a:spcAft>
                <a:spcPts val="0"/>
              </a:spcAft>
              <a:buFont typeface="Arial" panose="020B0604020202020204" pitchFamily="34" charset="0"/>
              <a:buNone/>
              <a:defRPr/>
            </a:pPr>
            <a:r>
              <a:rPr lang="it-IT" altLang="it-IT" sz="1600" b="1" dirty="0">
                <a:latin typeface="Arial" panose="020B0604020202020204" pitchFamily="34" charset="0"/>
                <a:cs typeface="Arial" panose="020B0604020202020204" pitchFamily="34" charset="0"/>
              </a:rPr>
              <a:t>Non più sottomissione al più forte: ognuno ha il diritto di essere rispettato poiché, </a:t>
            </a:r>
          </a:p>
          <a:p>
            <a:pPr marL="1066800" lvl="1" indent="-609600" algn="ctr" eaLnBrk="1" fontAlgn="auto" hangingPunct="1">
              <a:lnSpc>
                <a:spcPct val="115000"/>
              </a:lnSpc>
              <a:spcAft>
                <a:spcPts val="0"/>
              </a:spcAft>
              <a:buFont typeface="Arial" panose="020B0604020202020204" pitchFamily="34" charset="0"/>
              <a:buNone/>
              <a:defRPr/>
            </a:pPr>
            <a:r>
              <a:rPr lang="it-IT" altLang="it-IT" sz="1600" b="1" dirty="0">
                <a:latin typeface="Arial" panose="020B0604020202020204" pitchFamily="34" charset="0"/>
                <a:cs typeface="Arial" panose="020B0604020202020204" pitchFamily="34" charset="0"/>
              </a:rPr>
              <a:t>se non siamo uguali nella forza e nel potere, lo siamo nell’importanza di vivere. </a:t>
            </a:r>
          </a:p>
          <a:p>
            <a:pPr marL="1066800" lvl="1" indent="-609600" eaLnBrk="1" fontAlgn="auto" hangingPunct="1">
              <a:lnSpc>
                <a:spcPct val="115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Siamo tutti importanti soprattutto quando non arrechiamo danni a qualcuno. </a:t>
            </a:r>
          </a:p>
          <a:p>
            <a:pPr marL="1066800" lvl="1" indent="-609600" eaLnBrk="1" fontAlgn="auto" hangingPunct="1">
              <a:lnSpc>
                <a:spcPct val="115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Per la prima volta viene introdotta la persona del giudice affinché vengano rispettati i diritti del debole. </a:t>
            </a:r>
          </a:p>
          <a:p>
            <a:pPr marL="1066800" lvl="1" indent="-609600" eaLnBrk="1" fontAlgn="auto" hangingPunct="1">
              <a:lnSpc>
                <a:spcPct val="115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a:t>
            </a:r>
          </a:p>
          <a:p>
            <a:pPr marL="1066800" lvl="1" indent="-609600" eaLnBrk="1" fontAlgn="auto" hangingPunct="1">
              <a:lnSpc>
                <a:spcPct val="115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A dire il vero, leggi molto simili erano già conosciute 500 anni prima della Bibbia nelle culture popolari vicine,</a:t>
            </a:r>
          </a:p>
          <a:p>
            <a:pPr marL="1066800" lvl="1" indent="-609600" eaLnBrk="1" fontAlgn="auto" hangingPunct="1">
              <a:lnSpc>
                <a:spcPct val="115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lo testimonia il codice di Hammurabi, ma quelle introdotte da Mosè hanno l’originalità di essere legate alla</a:t>
            </a:r>
          </a:p>
          <a:p>
            <a:pPr marL="1066800" lvl="1" indent="-609600" eaLnBrk="1" fontAlgn="auto" hangingPunct="1">
              <a:lnSpc>
                <a:spcPct val="115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giustizia di Dio.</a:t>
            </a:r>
          </a:p>
          <a:p>
            <a:pPr marL="609600" indent="-609600" eaLnBrk="1" fontAlgn="auto" hangingPunct="1">
              <a:lnSpc>
                <a:spcPct val="115000"/>
              </a:lnSpc>
              <a:spcAft>
                <a:spcPts val="0"/>
              </a:spcAft>
              <a:buFont typeface="Arial" panose="020B0604020202020204" pitchFamily="34" charset="0"/>
              <a:buNone/>
              <a:defRPr/>
            </a:pPr>
            <a:endParaRPr lang="it-IT" altLang="it-IT" sz="800" b="1" i="1" dirty="0">
              <a:latin typeface="Arial" panose="020B0604020202020204" pitchFamily="34" charset="0"/>
              <a:cs typeface="Arial" panose="020B0604020202020204" pitchFamily="34" charset="0"/>
            </a:endParaRPr>
          </a:p>
          <a:p>
            <a:pPr marL="1066800" lvl="1" indent="-609600" eaLnBrk="1" fontAlgn="auto" hangingPunct="1">
              <a:lnSpc>
                <a:spcPct val="115000"/>
              </a:lnSpc>
              <a:spcAft>
                <a:spcPts val="0"/>
              </a:spcAft>
              <a:buFont typeface="Arial" panose="020B0604020202020204" pitchFamily="34" charset="0"/>
              <a:buNone/>
              <a:defRPr/>
            </a:pPr>
            <a:r>
              <a:rPr lang="it-IT" altLang="it-IT" sz="1200" b="1" i="1" dirty="0">
                <a:latin typeface="Arial" panose="020B0604020202020204" pitchFamily="34" charset="0"/>
                <a:cs typeface="Arial" panose="020B0604020202020204" pitchFamily="34" charset="0"/>
              </a:rPr>
              <a:t>Legge del taglione.</a:t>
            </a:r>
            <a:r>
              <a:rPr lang="it-IT" altLang="it-IT" sz="1200" dirty="0">
                <a:latin typeface="Arial" panose="020B0604020202020204" pitchFamily="34" charset="0"/>
                <a:cs typeface="Arial" panose="020B0604020202020204" pitchFamily="34" charset="0"/>
              </a:rPr>
              <a:t>  Questa legge si trova anche nell'Antico Testamento, </a:t>
            </a:r>
          </a:p>
          <a:p>
            <a:pPr marL="1066800" lvl="1" indent="-609600" eaLnBrk="1" fontAlgn="auto" hangingPunct="1">
              <a:lnSpc>
                <a:spcPct val="115000"/>
              </a:lnSpc>
              <a:spcAft>
                <a:spcPts val="0"/>
              </a:spcAft>
              <a:buFont typeface="Arial" panose="020B0604020202020204" pitchFamily="34" charset="0"/>
              <a:buNone/>
              <a:defRPr/>
            </a:pPr>
            <a:r>
              <a:rPr lang="it-IT" altLang="it-IT" sz="1200" dirty="0">
                <a:latin typeface="Arial" panose="020B0604020202020204" pitchFamily="34" charset="0"/>
                <a:cs typeface="Arial" panose="020B0604020202020204" pitchFamily="34" charset="0"/>
              </a:rPr>
              <a:t>cfr. Levitico 24, 19-20:  </a:t>
            </a:r>
            <a:r>
              <a:rPr lang="it-IT" altLang="it-IT" sz="1200" i="1" dirty="0">
                <a:latin typeface="Arial" panose="020B0604020202020204" pitchFamily="34" charset="0"/>
                <a:cs typeface="Arial" panose="020B0604020202020204" pitchFamily="34" charset="0"/>
              </a:rPr>
              <a:t>«come fece... Così sarà fatto a lui; il danno che avrà inflitto, quello dovrà sopportare».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4211">
                                            <p:txEl>
                                              <p:pRg st="1" end="1"/>
                                            </p:txEl>
                                          </p:spTgt>
                                        </p:tgtEl>
                                        <p:attrNameLst>
                                          <p:attrName>style.visibility</p:attrName>
                                        </p:attrNameLst>
                                      </p:cBhvr>
                                      <p:to>
                                        <p:strVal val="visible"/>
                                      </p:to>
                                    </p:set>
                                    <p:animEffect transition="in" filter="fade">
                                      <p:cBhvr>
                                        <p:cTn id="7" dur="1000"/>
                                        <p:tgtEl>
                                          <p:spTgt spid="94211">
                                            <p:txEl>
                                              <p:pRg st="1" end="1"/>
                                            </p:txEl>
                                          </p:spTgt>
                                        </p:tgtEl>
                                      </p:cBhvr>
                                    </p:animEffect>
                                    <p:anim calcmode="lin" valueType="num">
                                      <p:cBhvr>
                                        <p:cTn id="8" dur="10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4211">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4211">
                                            <p:txEl>
                                              <p:pRg st="2" end="2"/>
                                            </p:txEl>
                                          </p:spTgt>
                                        </p:tgtEl>
                                        <p:attrNameLst>
                                          <p:attrName>style.visibility</p:attrName>
                                        </p:attrNameLst>
                                      </p:cBhvr>
                                      <p:to>
                                        <p:strVal val="visible"/>
                                      </p:to>
                                    </p:set>
                                    <p:animEffect transition="in" filter="fade">
                                      <p:cBhvr>
                                        <p:cTn id="12" dur="1000"/>
                                        <p:tgtEl>
                                          <p:spTgt spid="94211">
                                            <p:txEl>
                                              <p:pRg st="2" end="2"/>
                                            </p:txEl>
                                          </p:spTgt>
                                        </p:tgtEl>
                                      </p:cBhvr>
                                    </p:animEffect>
                                    <p:anim calcmode="lin" valueType="num">
                                      <p:cBhvr>
                                        <p:cTn id="13" dur="10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42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4211">
                                            <p:txEl>
                                              <p:pRg st="4" end="4"/>
                                            </p:txEl>
                                          </p:spTgt>
                                        </p:tgtEl>
                                        <p:attrNameLst>
                                          <p:attrName>style.visibility</p:attrName>
                                        </p:attrNameLst>
                                      </p:cBhvr>
                                      <p:to>
                                        <p:strVal val="visible"/>
                                      </p:to>
                                    </p:set>
                                    <p:animEffect transition="in" filter="fade">
                                      <p:cBhvr>
                                        <p:cTn id="19" dur="1000"/>
                                        <p:tgtEl>
                                          <p:spTgt spid="94211">
                                            <p:txEl>
                                              <p:pRg st="4" end="4"/>
                                            </p:txEl>
                                          </p:spTgt>
                                        </p:tgtEl>
                                      </p:cBhvr>
                                    </p:animEffect>
                                    <p:anim calcmode="lin" valueType="num">
                                      <p:cBhvr>
                                        <p:cTn id="20" dur="10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94211">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4211">
                                            <p:txEl>
                                              <p:pRg st="5" end="5"/>
                                            </p:txEl>
                                          </p:spTgt>
                                        </p:tgtEl>
                                        <p:attrNameLst>
                                          <p:attrName>style.visibility</p:attrName>
                                        </p:attrNameLst>
                                      </p:cBhvr>
                                      <p:to>
                                        <p:strVal val="visible"/>
                                      </p:to>
                                    </p:set>
                                    <p:animEffect transition="in" filter="fade">
                                      <p:cBhvr>
                                        <p:cTn id="24" dur="1000"/>
                                        <p:tgtEl>
                                          <p:spTgt spid="94211">
                                            <p:txEl>
                                              <p:pRg st="5" end="5"/>
                                            </p:txEl>
                                          </p:spTgt>
                                        </p:tgtEl>
                                      </p:cBhvr>
                                    </p:animEffect>
                                    <p:anim calcmode="lin" valueType="num">
                                      <p:cBhvr>
                                        <p:cTn id="25" dur="1000" fill="hold"/>
                                        <p:tgtEl>
                                          <p:spTgt spid="94211">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94211">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4211">
                                            <p:txEl>
                                              <p:pRg st="6" end="6"/>
                                            </p:txEl>
                                          </p:spTgt>
                                        </p:tgtEl>
                                        <p:attrNameLst>
                                          <p:attrName>style.visibility</p:attrName>
                                        </p:attrNameLst>
                                      </p:cBhvr>
                                      <p:to>
                                        <p:strVal val="visible"/>
                                      </p:to>
                                    </p:set>
                                    <p:animEffect transition="in" filter="fade">
                                      <p:cBhvr>
                                        <p:cTn id="29" dur="1000"/>
                                        <p:tgtEl>
                                          <p:spTgt spid="94211">
                                            <p:txEl>
                                              <p:pRg st="6" end="6"/>
                                            </p:txEl>
                                          </p:spTgt>
                                        </p:tgtEl>
                                      </p:cBhvr>
                                    </p:animEffect>
                                    <p:anim calcmode="lin" valueType="num">
                                      <p:cBhvr>
                                        <p:cTn id="30" dur="1000" fill="hold"/>
                                        <p:tgtEl>
                                          <p:spTgt spid="94211">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942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4211">
                                            <p:txEl>
                                              <p:pRg st="7" end="7"/>
                                            </p:txEl>
                                          </p:spTgt>
                                        </p:tgtEl>
                                        <p:attrNameLst>
                                          <p:attrName>style.visibility</p:attrName>
                                        </p:attrNameLst>
                                      </p:cBhvr>
                                      <p:to>
                                        <p:strVal val="visible"/>
                                      </p:to>
                                    </p:set>
                                    <p:animEffect transition="in" filter="fade">
                                      <p:cBhvr>
                                        <p:cTn id="36" dur="1000"/>
                                        <p:tgtEl>
                                          <p:spTgt spid="94211">
                                            <p:txEl>
                                              <p:pRg st="7" end="7"/>
                                            </p:txEl>
                                          </p:spTgt>
                                        </p:tgtEl>
                                      </p:cBhvr>
                                    </p:animEffect>
                                    <p:anim calcmode="lin" valueType="num">
                                      <p:cBhvr>
                                        <p:cTn id="37" dur="1000" fill="hold"/>
                                        <p:tgtEl>
                                          <p:spTgt spid="94211">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94211">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4211">
                                            <p:txEl>
                                              <p:pRg st="8" end="8"/>
                                            </p:txEl>
                                          </p:spTgt>
                                        </p:tgtEl>
                                        <p:attrNameLst>
                                          <p:attrName>style.visibility</p:attrName>
                                        </p:attrNameLst>
                                      </p:cBhvr>
                                      <p:to>
                                        <p:strVal val="visible"/>
                                      </p:to>
                                    </p:set>
                                    <p:animEffect transition="in" filter="fade">
                                      <p:cBhvr>
                                        <p:cTn id="41" dur="1000"/>
                                        <p:tgtEl>
                                          <p:spTgt spid="94211">
                                            <p:txEl>
                                              <p:pRg st="8" end="8"/>
                                            </p:txEl>
                                          </p:spTgt>
                                        </p:tgtEl>
                                      </p:cBhvr>
                                    </p:animEffect>
                                    <p:anim calcmode="lin" valueType="num">
                                      <p:cBhvr>
                                        <p:cTn id="42" dur="1000" fill="hold"/>
                                        <p:tgtEl>
                                          <p:spTgt spid="94211">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94211">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94211">
                                            <p:txEl>
                                              <p:pRg st="9" end="9"/>
                                            </p:txEl>
                                          </p:spTgt>
                                        </p:tgtEl>
                                        <p:attrNameLst>
                                          <p:attrName>style.visibility</p:attrName>
                                        </p:attrNameLst>
                                      </p:cBhvr>
                                      <p:to>
                                        <p:strVal val="visible"/>
                                      </p:to>
                                    </p:set>
                                    <p:animEffect transition="in" filter="fade">
                                      <p:cBhvr>
                                        <p:cTn id="46" dur="1000"/>
                                        <p:tgtEl>
                                          <p:spTgt spid="94211">
                                            <p:txEl>
                                              <p:pRg st="9" end="9"/>
                                            </p:txEl>
                                          </p:spTgt>
                                        </p:tgtEl>
                                      </p:cBhvr>
                                    </p:animEffect>
                                    <p:anim calcmode="lin" valueType="num">
                                      <p:cBhvr>
                                        <p:cTn id="47" dur="1000" fill="hold"/>
                                        <p:tgtEl>
                                          <p:spTgt spid="94211">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94211">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4211">
                                            <p:txEl>
                                              <p:pRg st="10" end="10"/>
                                            </p:txEl>
                                          </p:spTgt>
                                        </p:tgtEl>
                                        <p:attrNameLst>
                                          <p:attrName>style.visibility</p:attrName>
                                        </p:attrNameLst>
                                      </p:cBhvr>
                                      <p:to>
                                        <p:strVal val="visible"/>
                                      </p:to>
                                    </p:set>
                                    <p:animEffect transition="in" filter="fade">
                                      <p:cBhvr>
                                        <p:cTn id="51" dur="1000"/>
                                        <p:tgtEl>
                                          <p:spTgt spid="94211">
                                            <p:txEl>
                                              <p:pRg st="10" end="10"/>
                                            </p:txEl>
                                          </p:spTgt>
                                        </p:tgtEl>
                                      </p:cBhvr>
                                    </p:animEffect>
                                    <p:anim calcmode="lin" valueType="num">
                                      <p:cBhvr>
                                        <p:cTn id="52" dur="1000" fill="hold"/>
                                        <p:tgtEl>
                                          <p:spTgt spid="94211">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94211">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94211">
                                            <p:txEl>
                                              <p:pRg st="11" end="11"/>
                                            </p:txEl>
                                          </p:spTgt>
                                        </p:tgtEl>
                                        <p:attrNameLst>
                                          <p:attrName>style.visibility</p:attrName>
                                        </p:attrNameLst>
                                      </p:cBhvr>
                                      <p:to>
                                        <p:strVal val="visible"/>
                                      </p:to>
                                    </p:set>
                                    <p:animEffect transition="in" filter="fade">
                                      <p:cBhvr>
                                        <p:cTn id="56" dur="1000"/>
                                        <p:tgtEl>
                                          <p:spTgt spid="94211">
                                            <p:txEl>
                                              <p:pRg st="11" end="11"/>
                                            </p:txEl>
                                          </p:spTgt>
                                        </p:tgtEl>
                                      </p:cBhvr>
                                    </p:animEffect>
                                    <p:anim calcmode="lin" valueType="num">
                                      <p:cBhvr>
                                        <p:cTn id="57" dur="1000" fill="hold"/>
                                        <p:tgtEl>
                                          <p:spTgt spid="94211">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94211">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94211">
                                            <p:txEl>
                                              <p:pRg st="12" end="12"/>
                                            </p:txEl>
                                          </p:spTgt>
                                        </p:tgtEl>
                                        <p:attrNameLst>
                                          <p:attrName>style.visibility</p:attrName>
                                        </p:attrNameLst>
                                      </p:cBhvr>
                                      <p:to>
                                        <p:strVal val="visible"/>
                                      </p:to>
                                    </p:set>
                                    <p:animEffect transition="in" filter="fade">
                                      <p:cBhvr>
                                        <p:cTn id="61" dur="1000"/>
                                        <p:tgtEl>
                                          <p:spTgt spid="94211">
                                            <p:txEl>
                                              <p:pRg st="12" end="12"/>
                                            </p:txEl>
                                          </p:spTgt>
                                        </p:tgtEl>
                                      </p:cBhvr>
                                    </p:animEffect>
                                    <p:anim calcmode="lin" valueType="num">
                                      <p:cBhvr>
                                        <p:cTn id="62" dur="1000" fill="hold"/>
                                        <p:tgtEl>
                                          <p:spTgt spid="94211">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94211">
                                            <p:txEl>
                                              <p:pRg st="12" end="1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94211">
                                            <p:txEl>
                                              <p:pRg st="14" end="14"/>
                                            </p:txEl>
                                          </p:spTgt>
                                        </p:tgtEl>
                                        <p:attrNameLst>
                                          <p:attrName>style.visibility</p:attrName>
                                        </p:attrNameLst>
                                      </p:cBhvr>
                                      <p:to>
                                        <p:strVal val="visible"/>
                                      </p:to>
                                    </p:set>
                                    <p:animEffect transition="in" filter="fade">
                                      <p:cBhvr>
                                        <p:cTn id="66" dur="1000"/>
                                        <p:tgtEl>
                                          <p:spTgt spid="94211">
                                            <p:txEl>
                                              <p:pRg st="14" end="14"/>
                                            </p:txEl>
                                          </p:spTgt>
                                        </p:tgtEl>
                                      </p:cBhvr>
                                    </p:animEffect>
                                    <p:anim calcmode="lin" valueType="num">
                                      <p:cBhvr>
                                        <p:cTn id="67" dur="1000" fill="hold"/>
                                        <p:tgtEl>
                                          <p:spTgt spid="94211">
                                            <p:txEl>
                                              <p:pRg st="14" end="14"/>
                                            </p:txEl>
                                          </p:spTgt>
                                        </p:tgtEl>
                                        <p:attrNameLst>
                                          <p:attrName>ppt_x</p:attrName>
                                        </p:attrNameLst>
                                      </p:cBhvr>
                                      <p:tavLst>
                                        <p:tav tm="0">
                                          <p:val>
                                            <p:strVal val="#ppt_x"/>
                                          </p:val>
                                        </p:tav>
                                        <p:tav tm="100000">
                                          <p:val>
                                            <p:strVal val="#ppt_x"/>
                                          </p:val>
                                        </p:tav>
                                      </p:tavLst>
                                    </p:anim>
                                    <p:anim calcmode="lin" valueType="num">
                                      <p:cBhvr>
                                        <p:cTn id="68" dur="1000" fill="hold"/>
                                        <p:tgtEl>
                                          <p:spTgt spid="94211">
                                            <p:txEl>
                                              <p:pRg st="14" end="14"/>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94211">
                                            <p:txEl>
                                              <p:pRg st="15" end="15"/>
                                            </p:txEl>
                                          </p:spTgt>
                                        </p:tgtEl>
                                        <p:attrNameLst>
                                          <p:attrName>style.visibility</p:attrName>
                                        </p:attrNameLst>
                                      </p:cBhvr>
                                      <p:to>
                                        <p:strVal val="visible"/>
                                      </p:to>
                                    </p:set>
                                    <p:animEffect transition="in" filter="fade">
                                      <p:cBhvr>
                                        <p:cTn id="71" dur="1000"/>
                                        <p:tgtEl>
                                          <p:spTgt spid="94211">
                                            <p:txEl>
                                              <p:pRg st="15" end="15"/>
                                            </p:txEl>
                                          </p:spTgt>
                                        </p:tgtEl>
                                      </p:cBhvr>
                                    </p:animEffect>
                                    <p:anim calcmode="lin" valueType="num">
                                      <p:cBhvr>
                                        <p:cTn id="72" dur="1000" fill="hold"/>
                                        <p:tgtEl>
                                          <p:spTgt spid="94211">
                                            <p:txEl>
                                              <p:pRg st="15" end="15"/>
                                            </p:txEl>
                                          </p:spTgt>
                                        </p:tgtEl>
                                        <p:attrNameLst>
                                          <p:attrName>ppt_x</p:attrName>
                                        </p:attrNameLst>
                                      </p:cBhvr>
                                      <p:tavLst>
                                        <p:tav tm="0">
                                          <p:val>
                                            <p:strVal val="#ppt_x"/>
                                          </p:val>
                                        </p:tav>
                                        <p:tav tm="100000">
                                          <p:val>
                                            <p:strVal val="#ppt_x"/>
                                          </p:val>
                                        </p:tav>
                                      </p:tavLst>
                                    </p:anim>
                                    <p:anim calcmode="lin" valueType="num">
                                      <p:cBhvr>
                                        <p:cTn id="73" dur="1000" fill="hold"/>
                                        <p:tgtEl>
                                          <p:spTgt spid="94211">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rotWithShape="1">
          <a:gsLst>
            <a:gs pos="0">
              <a:srgbClr val="F7FAFD"/>
            </a:gs>
            <a:gs pos="8000">
              <a:srgbClr val="B5D2EC"/>
            </a:gs>
            <a:gs pos="30000">
              <a:srgbClr val="000000"/>
            </a:gs>
            <a:gs pos="100000">
              <a:srgbClr val="FFF2CC"/>
            </a:gs>
          </a:gsLst>
          <a:path path="shape">
            <a:fillToRect l="50000" t="50000" r="50000" b="50000"/>
          </a:path>
        </a:gradFill>
        <a:effectLst/>
      </p:bgPr>
    </p:bg>
    <p:spTree>
      <p:nvGrpSpPr>
        <p:cNvPr id="1" name=""/>
        <p:cNvGrpSpPr/>
        <p:nvPr/>
      </p:nvGrpSpPr>
      <p:grpSpPr>
        <a:xfrm>
          <a:off x="0" y="0"/>
          <a:ext cx="0" cy="0"/>
          <a:chOff x="0" y="0"/>
          <a:chExt cx="0" cy="0"/>
        </a:xfrm>
      </p:grpSpPr>
      <p:pic>
        <p:nvPicPr>
          <p:cNvPr id="6146" name="Immagine 3"/>
          <p:cNvPicPr>
            <a:picLocks noChangeAspect="1"/>
          </p:cNvPicPr>
          <p:nvPr/>
        </p:nvPicPr>
        <p:blipFill>
          <a:blip r:embed="rId2">
            <a:extLst>
              <a:ext uri="{28A0092B-C50C-407E-A947-70E740481C1C}">
                <a14:useLocalDpi xmlns:a14="http://schemas.microsoft.com/office/drawing/2010/main" val="0"/>
              </a:ext>
            </a:extLst>
          </a:blip>
          <a:srcRect t="2751" b="4849"/>
          <a:stretch>
            <a:fillRect/>
          </a:stretch>
        </p:blipFill>
        <p:spPr bwMode="auto">
          <a:xfrm>
            <a:off x="3675063" y="261938"/>
            <a:ext cx="4843462"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ttangolo 3"/>
          <p:cNvSpPr>
            <a:spLocks noChangeArrowheads="1"/>
          </p:cNvSpPr>
          <p:nvPr/>
        </p:nvSpPr>
        <p:spPr bwMode="auto">
          <a:xfrm>
            <a:off x="191083" y="277753"/>
            <a:ext cx="11809834" cy="630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2400" dirty="0">
                <a:latin typeface="Arial" panose="020B0604020202020204" pitchFamily="34" charset="0"/>
              </a:rPr>
              <a:t>Nella </a:t>
            </a:r>
            <a:r>
              <a:rPr lang="it-IT" altLang="it-IT" sz="2400" b="1" dirty="0">
                <a:latin typeface="Arial" panose="020B0604020202020204" pitchFamily="34" charset="0"/>
              </a:rPr>
              <a:t>RELIGIONE</a:t>
            </a:r>
          </a:p>
          <a:p>
            <a:pPr algn="ctr">
              <a:lnSpc>
                <a:spcPct val="150000"/>
              </a:lnSpc>
              <a:spcBef>
                <a:spcPct val="0"/>
              </a:spcBef>
              <a:buFontTx/>
              <a:buNone/>
            </a:pPr>
            <a:r>
              <a:rPr lang="it-IT" altLang="it-IT" sz="2400" dirty="0">
                <a:latin typeface="Arial" panose="020B0604020202020204" pitchFamily="34" charset="0"/>
              </a:rPr>
              <a:t>la visione della legge del «Taglione», </a:t>
            </a:r>
          </a:p>
          <a:p>
            <a:pPr algn="ctr">
              <a:lnSpc>
                <a:spcPct val="150000"/>
              </a:lnSpc>
              <a:spcBef>
                <a:spcPct val="0"/>
              </a:spcBef>
              <a:buFontTx/>
              <a:buNone/>
            </a:pPr>
            <a:r>
              <a:rPr lang="it-IT" altLang="it-IT" sz="2400" dirty="0">
                <a:latin typeface="Arial" panose="020B0604020202020204" pitchFamily="34" charset="0"/>
              </a:rPr>
              <a:t>Dio è considerato il più importante</a:t>
            </a:r>
          </a:p>
          <a:p>
            <a:pPr algn="ctr">
              <a:lnSpc>
                <a:spcPct val="150000"/>
              </a:lnSpc>
              <a:spcBef>
                <a:spcPct val="0"/>
              </a:spcBef>
              <a:buFontTx/>
              <a:buNone/>
            </a:pPr>
            <a:r>
              <a:rPr lang="it-IT" altLang="it-IT" sz="2400" dirty="0">
                <a:latin typeface="Arial" panose="020B0604020202020204" pitchFamily="34" charset="0"/>
              </a:rPr>
              <a:t>e gli umani sono considerati tutti fratelli perché figli dello stesso Dio.</a:t>
            </a:r>
          </a:p>
          <a:p>
            <a:pPr algn="ctr">
              <a:lnSpc>
                <a:spcPct val="150000"/>
              </a:lnSpc>
              <a:spcBef>
                <a:spcPct val="0"/>
              </a:spcBef>
              <a:buFontTx/>
              <a:buNone/>
            </a:pPr>
            <a:endParaRPr lang="it-IT" altLang="it-IT" sz="2400" dirty="0">
              <a:latin typeface="Arial" panose="020B0604020202020204" pitchFamily="34" charset="0"/>
            </a:endParaRPr>
          </a:p>
          <a:p>
            <a:pPr algn="ctr">
              <a:lnSpc>
                <a:spcPct val="150000"/>
              </a:lnSpc>
              <a:spcBef>
                <a:spcPct val="0"/>
              </a:spcBef>
              <a:buFontTx/>
              <a:buNone/>
            </a:pPr>
            <a:r>
              <a:rPr lang="it-IT" altLang="it-IT" sz="2400" b="1" dirty="0">
                <a:latin typeface="Arial" panose="020B0604020202020204" pitchFamily="34" charset="0"/>
              </a:rPr>
              <a:t>ATTENZIONE: </a:t>
            </a:r>
          </a:p>
          <a:p>
            <a:pPr algn="ctr">
              <a:lnSpc>
                <a:spcPct val="150000"/>
              </a:lnSpc>
              <a:spcBef>
                <a:spcPct val="0"/>
              </a:spcBef>
              <a:buFontTx/>
              <a:buNone/>
            </a:pPr>
            <a:r>
              <a:rPr lang="it-IT" altLang="it-IT" sz="2400" dirty="0">
                <a:latin typeface="Arial" panose="020B0604020202020204" pitchFamily="34" charset="0"/>
              </a:rPr>
              <a:t>sono considerati di </a:t>
            </a:r>
            <a:r>
              <a:rPr lang="it-IT" altLang="it-IT" sz="2400" b="1" dirty="0">
                <a:latin typeface="Arial" panose="020B0604020202020204" pitchFamily="34" charset="0"/>
              </a:rPr>
              <a:t>UGUALE dignità e importanza </a:t>
            </a:r>
            <a:r>
              <a:rPr lang="it-IT" altLang="it-IT" sz="2400" dirty="0">
                <a:latin typeface="Arial" panose="020B0604020202020204" pitchFamily="34" charset="0"/>
              </a:rPr>
              <a:t>perché </a:t>
            </a:r>
            <a:r>
              <a:rPr lang="it-IT" altLang="it-IT" sz="2400" b="1" dirty="0">
                <a:latin typeface="Arial" panose="020B0604020202020204" pitchFamily="34" charset="0"/>
              </a:rPr>
              <a:t>DIVERSI</a:t>
            </a:r>
            <a:r>
              <a:rPr lang="it-IT" altLang="it-IT" sz="2400" dirty="0">
                <a:latin typeface="Arial" panose="020B0604020202020204" pitchFamily="34" charset="0"/>
              </a:rPr>
              <a:t> </a:t>
            </a:r>
          </a:p>
          <a:p>
            <a:pPr algn="ctr">
              <a:lnSpc>
                <a:spcPct val="150000"/>
              </a:lnSpc>
              <a:spcBef>
                <a:spcPct val="0"/>
              </a:spcBef>
              <a:buFontTx/>
              <a:buNone/>
            </a:pPr>
            <a:r>
              <a:rPr lang="it-IT" altLang="it-IT" sz="2400" dirty="0">
                <a:latin typeface="Arial" panose="020B0604020202020204" pitchFamily="34" charset="0"/>
              </a:rPr>
              <a:t>nelle loro caratteristiche e capacità.</a:t>
            </a:r>
          </a:p>
          <a:p>
            <a:pPr algn="ctr">
              <a:lnSpc>
                <a:spcPct val="150000"/>
              </a:lnSpc>
              <a:spcBef>
                <a:spcPct val="0"/>
              </a:spcBef>
              <a:buFontTx/>
              <a:buNone/>
            </a:pPr>
            <a:r>
              <a:rPr lang="it-IT" altLang="it-IT" sz="2400" dirty="0">
                <a:latin typeface="Arial" panose="020B0604020202020204" pitchFamily="34" charset="0"/>
              </a:rPr>
              <a:t>Gli umani si completano per le loro diversità.</a:t>
            </a:r>
          </a:p>
          <a:p>
            <a:pPr algn="ctr">
              <a:lnSpc>
                <a:spcPct val="150000"/>
              </a:lnSpc>
              <a:spcBef>
                <a:spcPct val="0"/>
              </a:spcBef>
              <a:buFontTx/>
              <a:buNone/>
            </a:pPr>
            <a:endParaRPr lang="it-IT" altLang="it-IT" sz="800" dirty="0">
              <a:latin typeface="Arial" panose="020B0604020202020204" pitchFamily="34" charset="0"/>
            </a:endParaRPr>
          </a:p>
          <a:p>
            <a:pPr algn="ctr">
              <a:lnSpc>
                <a:spcPct val="150000"/>
              </a:lnSpc>
              <a:spcBef>
                <a:spcPct val="0"/>
              </a:spcBef>
              <a:buFontTx/>
              <a:buNone/>
            </a:pPr>
            <a:r>
              <a:rPr lang="it-IT" altLang="it-IT" sz="2400" dirty="0">
                <a:latin typeface="Arial" panose="020B0604020202020204" pitchFamily="34" charset="0"/>
              </a:rPr>
              <a:t>Nasce in questo contesto culturale la </a:t>
            </a:r>
            <a:r>
              <a:rPr lang="it-IT" altLang="it-IT" sz="2400" b="1" dirty="0">
                <a:latin typeface="Arial" panose="020B0604020202020204" pitchFamily="34" charset="0"/>
              </a:rPr>
              <a:t>MONOGAMIA</a:t>
            </a:r>
          </a:p>
          <a:p>
            <a:pPr algn="ctr">
              <a:lnSpc>
                <a:spcPct val="150000"/>
              </a:lnSpc>
              <a:spcBef>
                <a:spcPct val="0"/>
              </a:spcBef>
              <a:buFontTx/>
              <a:buNone/>
            </a:pPr>
            <a:r>
              <a:rPr lang="it-IT" altLang="it-IT" sz="2400" dirty="0">
                <a:latin typeface="Arial" panose="020B0604020202020204" pitchFamily="34" charset="0"/>
              </a:rPr>
              <a:t>e la riflessione morale sociale della </a:t>
            </a:r>
            <a:r>
              <a:rPr lang="it-IT" altLang="it-IT" sz="2400" b="1" dirty="0">
                <a:latin typeface="Arial" panose="020B0604020202020204" pitchFamily="34" charset="0"/>
              </a:rPr>
              <a:t>CONDIVISIONE</a:t>
            </a:r>
            <a:r>
              <a:rPr lang="it-IT" altLang="it-IT" sz="2400" dirty="0">
                <a:latin typeface="Arial" panose="020B0604020202020204" pitchFamily="34" charset="0"/>
              </a:rPr>
              <a:t> e della fratellanza.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0">
                                            <p:txEl>
                                              <p:pRg st="5" end="5"/>
                                            </p:txEl>
                                          </p:spTgt>
                                        </p:tgtEl>
                                        <p:attrNameLst>
                                          <p:attrName>style.visibility</p:attrName>
                                        </p:attrNameLst>
                                      </p:cBhvr>
                                      <p:to>
                                        <p:strVal val="visible"/>
                                      </p:to>
                                    </p:set>
                                    <p:animEffect transition="in" filter="fade">
                                      <p:cBhvr>
                                        <p:cTn id="7" dur="1000"/>
                                        <p:tgtEl>
                                          <p:spTgt spid="32770">
                                            <p:txEl>
                                              <p:pRg st="5" end="5"/>
                                            </p:txEl>
                                          </p:spTgt>
                                        </p:tgtEl>
                                      </p:cBhvr>
                                    </p:animEffect>
                                    <p:anim calcmode="lin" valueType="num">
                                      <p:cBhvr>
                                        <p:cTn id="8" dur="1000" fill="hold"/>
                                        <p:tgtEl>
                                          <p:spTgt spid="32770">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2770">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770">
                                            <p:txEl>
                                              <p:pRg st="6" end="6"/>
                                            </p:txEl>
                                          </p:spTgt>
                                        </p:tgtEl>
                                        <p:attrNameLst>
                                          <p:attrName>style.visibility</p:attrName>
                                        </p:attrNameLst>
                                      </p:cBhvr>
                                      <p:to>
                                        <p:strVal val="visible"/>
                                      </p:to>
                                    </p:set>
                                    <p:animEffect transition="in" filter="fade">
                                      <p:cBhvr>
                                        <p:cTn id="12" dur="1000"/>
                                        <p:tgtEl>
                                          <p:spTgt spid="32770">
                                            <p:txEl>
                                              <p:pRg st="6" end="6"/>
                                            </p:txEl>
                                          </p:spTgt>
                                        </p:tgtEl>
                                      </p:cBhvr>
                                    </p:animEffect>
                                    <p:anim calcmode="lin" valueType="num">
                                      <p:cBhvr>
                                        <p:cTn id="13" dur="1000" fill="hold"/>
                                        <p:tgtEl>
                                          <p:spTgt spid="32770">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2770">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770">
                                            <p:txEl>
                                              <p:pRg st="7" end="7"/>
                                            </p:txEl>
                                          </p:spTgt>
                                        </p:tgtEl>
                                        <p:attrNameLst>
                                          <p:attrName>style.visibility</p:attrName>
                                        </p:attrNameLst>
                                      </p:cBhvr>
                                      <p:to>
                                        <p:strVal val="visible"/>
                                      </p:to>
                                    </p:set>
                                    <p:animEffect transition="in" filter="fade">
                                      <p:cBhvr>
                                        <p:cTn id="17" dur="1000"/>
                                        <p:tgtEl>
                                          <p:spTgt spid="32770">
                                            <p:txEl>
                                              <p:pRg st="7" end="7"/>
                                            </p:txEl>
                                          </p:spTgt>
                                        </p:tgtEl>
                                      </p:cBhvr>
                                    </p:animEffect>
                                    <p:anim calcmode="lin" valueType="num">
                                      <p:cBhvr>
                                        <p:cTn id="18" dur="1000" fill="hold"/>
                                        <p:tgtEl>
                                          <p:spTgt spid="32770">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2770">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2770">
                                            <p:txEl>
                                              <p:pRg st="8" end="8"/>
                                            </p:txEl>
                                          </p:spTgt>
                                        </p:tgtEl>
                                        <p:attrNameLst>
                                          <p:attrName>style.visibility</p:attrName>
                                        </p:attrNameLst>
                                      </p:cBhvr>
                                      <p:to>
                                        <p:strVal val="visible"/>
                                      </p:to>
                                    </p:set>
                                    <p:animEffect transition="in" filter="fade">
                                      <p:cBhvr>
                                        <p:cTn id="22" dur="1000"/>
                                        <p:tgtEl>
                                          <p:spTgt spid="32770">
                                            <p:txEl>
                                              <p:pRg st="8" end="8"/>
                                            </p:txEl>
                                          </p:spTgt>
                                        </p:tgtEl>
                                      </p:cBhvr>
                                    </p:animEffect>
                                    <p:anim calcmode="lin" valueType="num">
                                      <p:cBhvr>
                                        <p:cTn id="23" dur="1000" fill="hold"/>
                                        <p:tgtEl>
                                          <p:spTgt spid="32770">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277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2770">
                                            <p:txEl>
                                              <p:pRg st="10" end="10"/>
                                            </p:txEl>
                                          </p:spTgt>
                                        </p:tgtEl>
                                        <p:attrNameLst>
                                          <p:attrName>style.visibility</p:attrName>
                                        </p:attrNameLst>
                                      </p:cBhvr>
                                      <p:to>
                                        <p:strVal val="visible"/>
                                      </p:to>
                                    </p:set>
                                    <p:animEffect transition="in" filter="fade">
                                      <p:cBhvr>
                                        <p:cTn id="29" dur="1000"/>
                                        <p:tgtEl>
                                          <p:spTgt spid="32770">
                                            <p:txEl>
                                              <p:pRg st="10" end="10"/>
                                            </p:txEl>
                                          </p:spTgt>
                                        </p:tgtEl>
                                      </p:cBhvr>
                                    </p:animEffect>
                                    <p:anim calcmode="lin" valueType="num">
                                      <p:cBhvr>
                                        <p:cTn id="30" dur="1000" fill="hold"/>
                                        <p:tgtEl>
                                          <p:spTgt spid="32770">
                                            <p:txEl>
                                              <p:pRg st="10" end="10"/>
                                            </p:txEl>
                                          </p:spTgt>
                                        </p:tgtEl>
                                        <p:attrNameLst>
                                          <p:attrName>ppt_x</p:attrName>
                                        </p:attrNameLst>
                                      </p:cBhvr>
                                      <p:tavLst>
                                        <p:tav tm="0">
                                          <p:val>
                                            <p:strVal val="#ppt_x"/>
                                          </p:val>
                                        </p:tav>
                                        <p:tav tm="100000">
                                          <p:val>
                                            <p:strVal val="#ppt_x"/>
                                          </p:val>
                                        </p:tav>
                                      </p:tavLst>
                                    </p:anim>
                                    <p:anim calcmode="lin" valueType="num">
                                      <p:cBhvr>
                                        <p:cTn id="31" dur="1000" fill="hold"/>
                                        <p:tgtEl>
                                          <p:spTgt spid="32770">
                                            <p:txEl>
                                              <p:pRg st="10" end="1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2770">
                                            <p:txEl>
                                              <p:pRg st="11" end="11"/>
                                            </p:txEl>
                                          </p:spTgt>
                                        </p:tgtEl>
                                        <p:attrNameLst>
                                          <p:attrName>style.visibility</p:attrName>
                                        </p:attrNameLst>
                                      </p:cBhvr>
                                      <p:to>
                                        <p:strVal val="visible"/>
                                      </p:to>
                                    </p:set>
                                    <p:animEffect transition="in" filter="fade">
                                      <p:cBhvr>
                                        <p:cTn id="34" dur="1000"/>
                                        <p:tgtEl>
                                          <p:spTgt spid="32770">
                                            <p:txEl>
                                              <p:pRg st="11" end="11"/>
                                            </p:txEl>
                                          </p:spTgt>
                                        </p:tgtEl>
                                      </p:cBhvr>
                                    </p:animEffect>
                                    <p:anim calcmode="lin" valueType="num">
                                      <p:cBhvr>
                                        <p:cTn id="35" dur="1000" fill="hold"/>
                                        <p:tgtEl>
                                          <p:spTgt spid="32770">
                                            <p:txEl>
                                              <p:pRg st="11" end="11"/>
                                            </p:txEl>
                                          </p:spTgt>
                                        </p:tgtEl>
                                        <p:attrNameLst>
                                          <p:attrName>ppt_x</p:attrName>
                                        </p:attrNameLst>
                                      </p:cBhvr>
                                      <p:tavLst>
                                        <p:tav tm="0">
                                          <p:val>
                                            <p:strVal val="#ppt_x"/>
                                          </p:val>
                                        </p:tav>
                                        <p:tav tm="100000">
                                          <p:val>
                                            <p:strVal val="#ppt_x"/>
                                          </p:val>
                                        </p:tav>
                                      </p:tavLst>
                                    </p:anim>
                                    <p:anim calcmode="lin" valueType="num">
                                      <p:cBhvr>
                                        <p:cTn id="36" dur="1000" fill="hold"/>
                                        <p:tgtEl>
                                          <p:spTgt spid="32770">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ttangolo 1"/>
          <p:cNvSpPr>
            <a:spLocks noChangeArrowheads="1"/>
          </p:cNvSpPr>
          <p:nvPr/>
        </p:nvSpPr>
        <p:spPr bwMode="auto">
          <a:xfrm>
            <a:off x="857511" y="1697757"/>
            <a:ext cx="10476979"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3200" dirty="0">
                <a:latin typeface="Arial" panose="020B0604020202020204" pitchFamily="34" charset="0"/>
              </a:rPr>
              <a:t>Nella logica «comunista» gli umani sono tutti uguali </a:t>
            </a:r>
          </a:p>
          <a:p>
            <a:pPr algn="ctr">
              <a:lnSpc>
                <a:spcPct val="150000"/>
              </a:lnSpc>
              <a:spcBef>
                <a:spcPct val="0"/>
              </a:spcBef>
              <a:buFontTx/>
              <a:buNone/>
            </a:pPr>
            <a:r>
              <a:rPr lang="it-IT" altLang="it-IT" sz="3200" dirty="0">
                <a:latin typeface="Arial" panose="020B0604020202020204" pitchFamily="34" charset="0"/>
              </a:rPr>
              <a:t>lo Stato (l’</a:t>
            </a:r>
            <a:r>
              <a:rPr lang="it-IT" altLang="it-IT" sz="3200" b="1" dirty="0">
                <a:latin typeface="Arial" panose="020B0604020202020204" pitchFamily="34" charset="0"/>
              </a:rPr>
              <a:t>Umanità</a:t>
            </a:r>
            <a:r>
              <a:rPr lang="it-IT" altLang="it-IT" sz="3200" dirty="0">
                <a:latin typeface="Arial" panose="020B0604020202020204" pitchFamily="34" charset="0"/>
              </a:rPr>
              <a:t>) viene messo al posto di Dio, </a:t>
            </a:r>
          </a:p>
          <a:p>
            <a:pPr algn="ctr">
              <a:lnSpc>
                <a:spcPct val="150000"/>
              </a:lnSpc>
              <a:spcBef>
                <a:spcPct val="0"/>
              </a:spcBef>
              <a:buFontTx/>
              <a:buNone/>
            </a:pPr>
            <a:r>
              <a:rPr lang="it-IT" altLang="it-IT" sz="3200" dirty="0">
                <a:latin typeface="Arial" panose="020B0604020202020204" pitchFamily="34" charset="0"/>
              </a:rPr>
              <a:t>pertanto </a:t>
            </a:r>
          </a:p>
          <a:p>
            <a:pPr algn="ctr">
              <a:lnSpc>
                <a:spcPct val="150000"/>
              </a:lnSpc>
              <a:spcBef>
                <a:spcPct val="0"/>
              </a:spcBef>
              <a:buFontTx/>
              <a:buNone/>
            </a:pPr>
            <a:r>
              <a:rPr lang="it-IT" altLang="it-IT" sz="3200" dirty="0">
                <a:latin typeface="Arial" panose="020B0604020202020204" pitchFamily="34" charset="0"/>
              </a:rPr>
              <a:t>è lo Stato colui che deve decidere sul singolo cittadino.</a:t>
            </a:r>
          </a:p>
          <a:p>
            <a:pPr algn="ctr">
              <a:lnSpc>
                <a:spcPct val="150000"/>
              </a:lnSpc>
              <a:spcBef>
                <a:spcPct val="0"/>
              </a:spcBef>
              <a:buFontTx/>
              <a:buNone/>
            </a:pPr>
            <a:endParaRPr lang="it-IT" altLang="it-IT" sz="1800" dirty="0">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shadeToTitle="1">
        <a:gradFill>
          <a:gsLst>
            <a:gs pos="0">
              <a:srgbClr val="F7FAFD"/>
            </a:gs>
            <a:gs pos="74001">
              <a:srgbClr val="B5D2EC"/>
            </a:gs>
            <a:gs pos="83000">
              <a:srgbClr val="B5D2EC"/>
            </a:gs>
            <a:gs pos="100000">
              <a:srgbClr val="CEE1F2"/>
            </a:gs>
          </a:gsLst>
          <a:lin ang="5400000" scaled="1"/>
        </a:gradFill>
        <a:effectLst/>
      </p:bgPr>
    </p:bg>
    <p:spTree>
      <p:nvGrpSpPr>
        <p:cNvPr id="1" name=""/>
        <p:cNvGrpSpPr/>
        <p:nvPr/>
      </p:nvGrpSpPr>
      <p:grpSpPr>
        <a:xfrm>
          <a:off x="0" y="0"/>
          <a:ext cx="0" cy="0"/>
          <a:chOff x="0" y="0"/>
          <a:chExt cx="0" cy="0"/>
        </a:xfrm>
      </p:grpSpPr>
      <p:sp>
        <p:nvSpPr>
          <p:cNvPr id="35842" name="Rettangolo 1"/>
          <p:cNvSpPr>
            <a:spLocks noChangeArrowheads="1"/>
          </p:cNvSpPr>
          <p:nvPr/>
        </p:nvSpPr>
        <p:spPr bwMode="auto">
          <a:xfrm>
            <a:off x="1163638" y="428179"/>
            <a:ext cx="986472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3200" dirty="0">
                <a:latin typeface="Arial" panose="020B0604020202020204" pitchFamily="34" charset="0"/>
              </a:rPr>
              <a:t>La legge del «</a:t>
            </a:r>
            <a:r>
              <a:rPr lang="it-IT" altLang="it-IT" sz="3200" b="1" dirty="0">
                <a:latin typeface="Arial" panose="020B0604020202020204" pitchFamily="34" charset="0"/>
              </a:rPr>
              <a:t>Taglione</a:t>
            </a:r>
            <a:r>
              <a:rPr lang="it-IT" altLang="it-IT" sz="3200" dirty="0">
                <a:latin typeface="Arial" panose="020B0604020202020204" pitchFamily="34" charset="0"/>
              </a:rPr>
              <a:t>»</a:t>
            </a:r>
          </a:p>
          <a:p>
            <a:pPr algn="ctr">
              <a:lnSpc>
                <a:spcPct val="150000"/>
              </a:lnSpc>
              <a:spcBef>
                <a:spcPct val="0"/>
              </a:spcBef>
              <a:buFontTx/>
              <a:buNone/>
            </a:pPr>
            <a:r>
              <a:rPr lang="it-IT" altLang="it-IT" sz="3200" dirty="0">
                <a:latin typeface="Arial" panose="020B0604020202020204" pitchFamily="34" charset="0"/>
              </a:rPr>
              <a:t>è anche la legge della vendetta:</a:t>
            </a:r>
          </a:p>
          <a:p>
            <a:pPr algn="ctr">
              <a:lnSpc>
                <a:spcPct val="150000"/>
              </a:lnSpc>
              <a:spcBef>
                <a:spcPct val="0"/>
              </a:spcBef>
              <a:buFontTx/>
              <a:buNone/>
            </a:pPr>
            <a:r>
              <a:rPr lang="it-IT" altLang="it-IT" sz="3200" dirty="0">
                <a:latin typeface="Arial" panose="020B0604020202020204" pitchFamily="34" charset="0"/>
              </a:rPr>
              <a:t>il male ricevuto lo posso restituire come vendetta perché tutti siamo della stessa importanza!</a:t>
            </a:r>
          </a:p>
          <a:p>
            <a:pPr algn="ctr">
              <a:lnSpc>
                <a:spcPct val="150000"/>
              </a:lnSpc>
              <a:spcBef>
                <a:spcPct val="0"/>
              </a:spcBef>
              <a:buFontTx/>
              <a:buNone/>
            </a:pPr>
            <a:endParaRPr lang="it-IT" altLang="it-IT" sz="3200" dirty="0">
              <a:latin typeface="Arial" panose="020B0604020202020204" pitchFamily="34" charset="0"/>
            </a:endParaRPr>
          </a:p>
          <a:p>
            <a:pPr algn="ctr">
              <a:lnSpc>
                <a:spcPct val="150000"/>
              </a:lnSpc>
              <a:spcBef>
                <a:spcPct val="0"/>
              </a:spcBef>
              <a:buFontTx/>
              <a:buNone/>
            </a:pPr>
            <a:r>
              <a:rPr lang="it-IT" altLang="it-IT" sz="3200" dirty="0">
                <a:latin typeface="Arial" panose="020B0604020202020204" pitchFamily="34" charset="0"/>
              </a:rPr>
              <a:t>ATTENZIONE</a:t>
            </a:r>
          </a:p>
          <a:p>
            <a:pPr algn="ctr">
              <a:lnSpc>
                <a:spcPct val="150000"/>
              </a:lnSpc>
              <a:spcBef>
                <a:spcPct val="0"/>
              </a:spcBef>
              <a:buFontTx/>
              <a:buNone/>
            </a:pPr>
            <a:r>
              <a:rPr lang="it-IT" altLang="it-IT" sz="3200" dirty="0">
                <a:latin typeface="Arial" panose="020B0604020202020204" pitchFamily="34" charset="0"/>
              </a:rPr>
              <a:t>La vendetta origina nuova vendetta, </a:t>
            </a:r>
          </a:p>
          <a:p>
            <a:pPr algn="ctr">
              <a:lnSpc>
                <a:spcPct val="150000"/>
              </a:lnSpc>
              <a:spcBef>
                <a:spcPct val="0"/>
              </a:spcBef>
              <a:buFontTx/>
              <a:buNone/>
            </a:pPr>
            <a:r>
              <a:rPr lang="it-IT" altLang="it-IT" sz="3200" b="1" dirty="0">
                <a:latin typeface="Arial" panose="020B0604020202020204" pitchFamily="34" charset="0"/>
              </a:rPr>
              <a:t>origina le Guerre</a:t>
            </a:r>
            <a:r>
              <a:rPr lang="it-IT" altLang="it-IT" sz="3200" dirty="0">
                <a:latin typeface="Arial" panose="020B0604020202020204" pitchFamily="34" charset="0"/>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ttangolo 1"/>
          <p:cNvSpPr>
            <a:spLocks noChangeArrowheads="1"/>
          </p:cNvSpPr>
          <p:nvPr/>
        </p:nvSpPr>
        <p:spPr bwMode="auto">
          <a:xfrm>
            <a:off x="1163638" y="428179"/>
            <a:ext cx="9864725" cy="476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endParaRPr lang="it-IT" altLang="it-IT" sz="3200" dirty="0">
              <a:latin typeface="Arial" panose="020B0604020202020204" pitchFamily="34" charset="0"/>
            </a:endParaRPr>
          </a:p>
          <a:p>
            <a:pPr algn="ctr">
              <a:lnSpc>
                <a:spcPct val="150000"/>
              </a:lnSpc>
              <a:spcBef>
                <a:spcPct val="0"/>
              </a:spcBef>
              <a:buFontTx/>
              <a:buNone/>
            </a:pPr>
            <a:r>
              <a:rPr lang="it-IT" altLang="it-IT" sz="4400" dirty="0">
                <a:latin typeface="Arial" panose="020B0604020202020204" pitchFamily="34" charset="0"/>
              </a:rPr>
              <a:t>La legge della giungla (del più forte)</a:t>
            </a:r>
          </a:p>
          <a:p>
            <a:pPr algn="ctr">
              <a:lnSpc>
                <a:spcPct val="150000"/>
              </a:lnSpc>
              <a:spcBef>
                <a:spcPct val="0"/>
              </a:spcBef>
              <a:buFontTx/>
              <a:buNone/>
            </a:pPr>
            <a:r>
              <a:rPr lang="it-IT" altLang="it-IT" sz="4400" dirty="0">
                <a:latin typeface="Arial" panose="020B0604020202020204" pitchFamily="34" charset="0"/>
              </a:rPr>
              <a:t>e quella del taglione, </a:t>
            </a:r>
          </a:p>
          <a:p>
            <a:pPr algn="ctr">
              <a:lnSpc>
                <a:spcPct val="150000"/>
              </a:lnSpc>
              <a:spcBef>
                <a:spcPct val="0"/>
              </a:spcBef>
              <a:buFontTx/>
              <a:buNone/>
            </a:pPr>
            <a:r>
              <a:rPr lang="it-IT" altLang="it-IT" sz="4400" dirty="0">
                <a:latin typeface="Arial" panose="020B0604020202020204" pitchFamily="34" charset="0"/>
              </a:rPr>
              <a:t>hanno sempre causato</a:t>
            </a:r>
          </a:p>
          <a:p>
            <a:pPr algn="ctr">
              <a:lnSpc>
                <a:spcPct val="150000"/>
              </a:lnSpc>
              <a:spcBef>
                <a:spcPct val="0"/>
              </a:spcBef>
              <a:buFontTx/>
              <a:buNone/>
            </a:pPr>
            <a:r>
              <a:rPr lang="it-IT" altLang="it-IT" sz="4400" b="1" dirty="0">
                <a:latin typeface="Arial" panose="020B0604020202020204" pitchFamily="34" charset="0"/>
              </a:rPr>
              <a:t>le Guerre</a:t>
            </a:r>
            <a:r>
              <a:rPr lang="it-IT" altLang="it-IT" sz="4400" dirty="0">
                <a:latin typeface="Arial" panose="020B0604020202020204" pitchFamily="34" charset="0"/>
              </a:rPr>
              <a:t>. </a:t>
            </a:r>
          </a:p>
        </p:txBody>
      </p:sp>
    </p:spTree>
    <p:extLst>
      <p:ext uri="{BB962C8B-B14F-4D97-AF65-F5344CB8AC3E}">
        <p14:creationId xmlns:p14="http://schemas.microsoft.com/office/powerpoint/2010/main" val="3516819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981200" y="274638"/>
            <a:ext cx="8229600" cy="777875"/>
          </a:xfrm>
          <a:solidFill>
            <a:schemeClr val="accent4">
              <a:lumMod val="20000"/>
              <a:lumOff val="80000"/>
            </a:schemeClr>
          </a:solidFill>
          <a:ln w="12700">
            <a:solidFill>
              <a:schemeClr val="tx1"/>
            </a:solidFill>
          </a:ln>
        </p:spPr>
        <p:txBody>
          <a:bodyPr rtlCol="0">
            <a:normAutofit/>
          </a:bodyPr>
          <a:lstStyle/>
          <a:p>
            <a:pPr eaLnBrk="1" fontAlgn="auto" hangingPunct="1">
              <a:spcAft>
                <a:spcPts val="0"/>
              </a:spcAft>
              <a:defRPr/>
            </a:pPr>
            <a:r>
              <a:rPr lang="it-IT" altLang="it-IT" b="1" dirty="0">
                <a:latin typeface="Arial" panose="020B0604020202020204" pitchFamily="34" charset="0"/>
                <a:cs typeface="Arial" panose="020B0604020202020204" pitchFamily="34" charset="0"/>
              </a:rPr>
              <a:t>3)  - La legge di Gesù</a:t>
            </a:r>
          </a:p>
        </p:txBody>
      </p:sp>
      <p:sp>
        <p:nvSpPr>
          <p:cNvPr id="95235" name="Rectangle 3"/>
          <p:cNvSpPr>
            <a:spLocks noGrp="1" noChangeArrowheads="1"/>
          </p:cNvSpPr>
          <p:nvPr>
            <p:ph idx="1"/>
          </p:nvPr>
        </p:nvSpPr>
        <p:spPr>
          <a:xfrm>
            <a:off x="335756" y="1196975"/>
            <a:ext cx="11520488" cy="5329238"/>
          </a:xfrm>
          <a:solidFill>
            <a:schemeClr val="accent4">
              <a:lumMod val="20000"/>
              <a:lumOff val="80000"/>
            </a:schemeClr>
          </a:solidFill>
          <a:ln>
            <a:solidFill>
              <a:schemeClr val="tx1"/>
            </a:solidFill>
          </a:ln>
        </p:spPr>
        <p:txBody>
          <a:bodyPr rtlCol="0">
            <a:normAutofit/>
          </a:bodyPr>
          <a:lstStyle/>
          <a:p>
            <a:pPr marL="609600" indent="-609600" eaLnBrk="1" fontAlgn="auto" hangingPunct="1">
              <a:lnSpc>
                <a:spcPct val="80000"/>
              </a:lnSpc>
              <a:spcAft>
                <a:spcPts val="0"/>
              </a:spcAft>
              <a:buFont typeface="Arial" panose="020B0604020202020204" pitchFamily="34" charset="0"/>
              <a:buNone/>
              <a:defRPr/>
            </a:pPr>
            <a:endParaRPr lang="it-IT" altLang="it-IT" sz="2000" dirty="0"/>
          </a:p>
          <a:p>
            <a:pPr marL="1066800" lvl="1" indent="-609600" eaLnBrk="1" fontAlgn="auto" hangingPunct="1">
              <a:lnSpc>
                <a:spcPct val="150000"/>
              </a:lnSpc>
              <a:spcAft>
                <a:spcPts val="0"/>
              </a:spcAft>
              <a:buFont typeface="Arial" panose="020B0604020202020204" pitchFamily="34" charset="0"/>
              <a:buNone/>
              <a:defRPr/>
            </a:pPr>
            <a:endParaRPr lang="it-IT" altLang="it-IT" sz="1000" dirty="0">
              <a:latin typeface="Arial" panose="020B0604020202020204" pitchFamily="34" charset="0"/>
              <a:cs typeface="Arial" panose="020B0604020202020204" pitchFamily="34" charset="0"/>
            </a:endParaRPr>
          </a:p>
          <a:p>
            <a:pPr marL="1066800" lvl="1" indent="-609600" eaLnBrk="1" fontAlgn="auto" hangingPunct="1">
              <a:lnSpc>
                <a:spcPct val="150000"/>
              </a:lnSpc>
              <a:spcAft>
                <a:spcPts val="0"/>
              </a:spcAft>
              <a:buFont typeface="Arial" panose="020B0604020202020204" pitchFamily="34" charset="0"/>
              <a:buNone/>
              <a:defRPr/>
            </a:pPr>
            <a:r>
              <a:rPr lang="it-IT" altLang="it-IT" sz="2800" dirty="0">
                <a:latin typeface="Arial" panose="020B0604020202020204" pitchFamily="34" charset="0"/>
                <a:cs typeface="Arial" panose="020B0604020202020204" pitchFamily="34" charset="0"/>
              </a:rPr>
              <a:t>E’ la legge totalmente incomprensibile secondo i criteri</a:t>
            </a:r>
          </a:p>
          <a:p>
            <a:pPr marL="1066800" lvl="1" indent="-609600" eaLnBrk="1" fontAlgn="auto" hangingPunct="1">
              <a:lnSpc>
                <a:spcPct val="150000"/>
              </a:lnSpc>
              <a:spcAft>
                <a:spcPts val="0"/>
              </a:spcAft>
              <a:buFont typeface="Arial" panose="020B0604020202020204" pitchFamily="34" charset="0"/>
              <a:buNone/>
              <a:defRPr/>
            </a:pPr>
            <a:r>
              <a:rPr lang="it-IT" altLang="it-IT" sz="2800" dirty="0">
                <a:latin typeface="Arial" panose="020B0604020202020204" pitchFamily="34" charset="0"/>
                <a:cs typeface="Arial" panose="020B0604020202020204" pitchFamily="34" charset="0"/>
              </a:rPr>
              <a:t>normali della vita umana. </a:t>
            </a:r>
          </a:p>
          <a:p>
            <a:pPr marL="1066800" lvl="1" indent="-609600" algn="ctr" eaLnBrk="1" fontAlgn="auto" hangingPunct="1">
              <a:lnSpc>
                <a:spcPct val="150000"/>
              </a:lnSpc>
              <a:spcAft>
                <a:spcPts val="0"/>
              </a:spcAft>
              <a:buFont typeface="Arial" panose="020B0604020202020204" pitchFamily="34" charset="0"/>
              <a:buNone/>
              <a:defRPr/>
            </a:pPr>
            <a:r>
              <a:rPr lang="it-IT" altLang="it-IT" sz="2800" dirty="0">
                <a:latin typeface="Arial" panose="020B0604020202020204" pitchFamily="34" charset="0"/>
                <a:cs typeface="Arial" panose="020B0604020202020204" pitchFamily="34" charset="0"/>
              </a:rPr>
              <a:t>E’ quella del </a:t>
            </a:r>
            <a:r>
              <a:rPr lang="it-IT" altLang="it-IT" sz="2800" b="1" dirty="0">
                <a:latin typeface="Arial" panose="020B0604020202020204" pitchFamily="34" charset="0"/>
                <a:cs typeface="Arial" panose="020B0604020202020204" pitchFamily="34" charset="0"/>
              </a:rPr>
              <a:t>PERDONO </a:t>
            </a:r>
          </a:p>
          <a:p>
            <a:pPr marL="1066800" lvl="1" indent="-609600" algn="ctr" eaLnBrk="1" fontAlgn="auto" hangingPunct="1">
              <a:lnSpc>
                <a:spcPct val="150000"/>
              </a:lnSpc>
              <a:spcAft>
                <a:spcPts val="0"/>
              </a:spcAft>
              <a:buFont typeface="Arial" panose="020B0604020202020204" pitchFamily="34" charset="0"/>
              <a:buNone/>
              <a:defRPr/>
            </a:pPr>
            <a:r>
              <a:rPr lang="it-IT" altLang="it-IT" sz="2800" b="1" dirty="0">
                <a:latin typeface="Arial" panose="020B0604020202020204" pitchFamily="34" charset="0"/>
                <a:cs typeface="Arial" panose="020B0604020202020204" pitchFamily="34" charset="0"/>
              </a:rPr>
              <a:t>Ossia del porgere l’altra guancia</a:t>
            </a:r>
            <a:r>
              <a:rPr lang="it-IT" altLang="it-IT" sz="2800" dirty="0">
                <a:latin typeface="Arial" panose="020B0604020202020204" pitchFamily="34" charset="0"/>
                <a:cs typeface="Arial" panose="020B0604020202020204" pitchFamily="34" charset="0"/>
              </a:rPr>
              <a:t> quando uno ti schiaffeggia.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235">
                                            <p:txEl>
                                              <p:pRg st="2" end="2"/>
                                            </p:txEl>
                                          </p:spTgt>
                                        </p:tgtEl>
                                        <p:attrNameLst>
                                          <p:attrName>style.visibility</p:attrName>
                                        </p:attrNameLst>
                                      </p:cBhvr>
                                      <p:to>
                                        <p:strVal val="visible"/>
                                      </p:to>
                                    </p:set>
                                    <p:animEffect transition="in" filter="fade">
                                      <p:cBhvr>
                                        <p:cTn id="7" dur="1000"/>
                                        <p:tgtEl>
                                          <p:spTgt spid="95235">
                                            <p:txEl>
                                              <p:pRg st="2" end="2"/>
                                            </p:txEl>
                                          </p:spTgt>
                                        </p:tgtEl>
                                      </p:cBhvr>
                                    </p:animEffect>
                                    <p:anim calcmode="lin" valueType="num">
                                      <p:cBhvr>
                                        <p:cTn id="8" dur="1000" fill="hold"/>
                                        <p:tgtEl>
                                          <p:spTgt spid="9523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523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5235">
                                            <p:txEl>
                                              <p:pRg st="3" end="3"/>
                                            </p:txEl>
                                          </p:spTgt>
                                        </p:tgtEl>
                                        <p:attrNameLst>
                                          <p:attrName>style.visibility</p:attrName>
                                        </p:attrNameLst>
                                      </p:cBhvr>
                                      <p:to>
                                        <p:strVal val="visible"/>
                                      </p:to>
                                    </p:set>
                                    <p:animEffect transition="in" filter="fade">
                                      <p:cBhvr>
                                        <p:cTn id="12" dur="1000"/>
                                        <p:tgtEl>
                                          <p:spTgt spid="95235">
                                            <p:txEl>
                                              <p:pRg st="3" end="3"/>
                                            </p:txEl>
                                          </p:spTgt>
                                        </p:tgtEl>
                                      </p:cBhvr>
                                    </p:animEffect>
                                    <p:anim calcmode="lin" valueType="num">
                                      <p:cBhvr>
                                        <p:cTn id="13" dur="1000" fill="hold"/>
                                        <p:tgtEl>
                                          <p:spTgt spid="9523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95235">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5235">
                                            <p:txEl>
                                              <p:pRg st="4" end="4"/>
                                            </p:txEl>
                                          </p:spTgt>
                                        </p:tgtEl>
                                        <p:attrNameLst>
                                          <p:attrName>style.visibility</p:attrName>
                                        </p:attrNameLst>
                                      </p:cBhvr>
                                      <p:to>
                                        <p:strVal val="visible"/>
                                      </p:to>
                                    </p:set>
                                    <p:animEffect transition="in" filter="fade">
                                      <p:cBhvr>
                                        <p:cTn id="17" dur="1000"/>
                                        <p:tgtEl>
                                          <p:spTgt spid="95235">
                                            <p:txEl>
                                              <p:pRg st="4" end="4"/>
                                            </p:txEl>
                                          </p:spTgt>
                                        </p:tgtEl>
                                      </p:cBhvr>
                                    </p:animEffect>
                                    <p:anim calcmode="lin" valueType="num">
                                      <p:cBhvr>
                                        <p:cTn id="18" dur="1000" fill="hold"/>
                                        <p:tgtEl>
                                          <p:spTgt spid="9523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95235">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5235">
                                            <p:txEl>
                                              <p:pRg st="5" end="5"/>
                                            </p:txEl>
                                          </p:spTgt>
                                        </p:tgtEl>
                                        <p:attrNameLst>
                                          <p:attrName>style.visibility</p:attrName>
                                        </p:attrNameLst>
                                      </p:cBhvr>
                                      <p:to>
                                        <p:strVal val="visible"/>
                                      </p:to>
                                    </p:set>
                                    <p:animEffect transition="in" filter="fade">
                                      <p:cBhvr>
                                        <p:cTn id="22" dur="1000"/>
                                        <p:tgtEl>
                                          <p:spTgt spid="95235">
                                            <p:txEl>
                                              <p:pRg st="5" end="5"/>
                                            </p:txEl>
                                          </p:spTgt>
                                        </p:tgtEl>
                                      </p:cBhvr>
                                    </p:animEffect>
                                    <p:anim calcmode="lin" valueType="num">
                                      <p:cBhvr>
                                        <p:cTn id="23" dur="1000" fill="hold"/>
                                        <p:tgtEl>
                                          <p:spTgt spid="95235">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952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334963" y="620713"/>
            <a:ext cx="11522075" cy="5616575"/>
          </a:xfrm>
          <a:solidFill>
            <a:schemeClr val="accent4">
              <a:lumMod val="20000"/>
              <a:lumOff val="80000"/>
            </a:schemeClr>
          </a:solidFill>
          <a:ln>
            <a:solidFill>
              <a:schemeClr val="tx1"/>
            </a:solidFill>
          </a:ln>
        </p:spPr>
        <p:txBody>
          <a:bodyPr rtlCol="0">
            <a:normAutofit/>
          </a:bodyPr>
          <a:lstStyle/>
          <a:p>
            <a:pPr marL="609600" indent="-609600" algn="ctr" eaLnBrk="1" fontAlgn="auto" hangingPunct="1">
              <a:lnSpc>
                <a:spcPct val="15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Avete compreso? </a:t>
            </a:r>
          </a:p>
          <a:p>
            <a:pPr marL="609600" indent="-609600" algn="ctr" eaLnBrk="1" fontAlgn="auto" hangingPunct="1">
              <a:lnSpc>
                <a:spcPct val="15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Invece di vendicarsi, si tratta di perdonare e di porgere l’altra guancia a chi ti schiaffeggia, </a:t>
            </a:r>
          </a:p>
          <a:p>
            <a:pPr marL="609600" indent="-609600" algn="ctr" eaLnBrk="1" fontAlgn="auto" hangingPunct="1">
              <a:lnSpc>
                <a:spcPct val="15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di regalare un mantello quando uno ti chiede solo una tunica, </a:t>
            </a:r>
          </a:p>
          <a:p>
            <a:pPr marL="609600" indent="-609600" algn="ctr" eaLnBrk="1" fontAlgn="auto" hangingPunct="1">
              <a:lnSpc>
                <a:spcPct val="15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di pregare per i nostri “cari” nemici ed amarli, soprattutto se ci maltrattano e ci odiano. </a:t>
            </a:r>
          </a:p>
          <a:p>
            <a:pPr marL="609600" indent="-609600" algn="ctr" eaLnBrk="1" fontAlgn="auto" hangingPunct="1">
              <a:lnSpc>
                <a:spcPct val="150000"/>
              </a:lnSpc>
              <a:spcAft>
                <a:spcPts val="0"/>
              </a:spcAft>
              <a:buFont typeface="Arial" panose="020B0604020202020204" pitchFamily="34" charset="0"/>
              <a:buNone/>
              <a:defRPr/>
            </a:pPr>
            <a:endParaRPr lang="it-IT" altLang="it-IT" sz="2000" dirty="0">
              <a:latin typeface="Arial" panose="020B0604020202020204" pitchFamily="34" charset="0"/>
              <a:cs typeface="Arial" panose="020B0604020202020204" pitchFamily="34" charset="0"/>
            </a:endParaRPr>
          </a:p>
          <a:p>
            <a:pPr marL="609600" indent="-609600" algn="ctr" eaLnBrk="1" fontAlgn="auto" hangingPunct="1">
              <a:lnSpc>
                <a:spcPct val="15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Tale messaggio è scritto nei Vangeli e poiché disturba la nostra immaturità umana di saper amare, merita di essere riportato per intero e letto attentamente. </a:t>
            </a:r>
          </a:p>
          <a:p>
            <a:pPr marL="609600" indent="-609600" algn="ctr" eaLnBrk="1" fontAlgn="auto" hangingPunct="1">
              <a:lnSpc>
                <a:spcPct val="15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E’ un passo che non può lasciare indifferenti, sconvolge e</a:t>
            </a:r>
          </a:p>
          <a:p>
            <a:pPr marL="609600" indent="-609600" algn="ctr" eaLnBrk="1" fontAlgn="auto" hangingPunct="1">
              <a:lnSpc>
                <a:spcPct val="15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sembra impossibile viverlo.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1127125" y="260350"/>
            <a:ext cx="9937750" cy="6408738"/>
          </a:xfrm>
          <a:solidFill>
            <a:schemeClr val="accent4">
              <a:lumMod val="20000"/>
              <a:lumOff val="80000"/>
            </a:schemeClr>
          </a:solidFill>
          <a:ln>
            <a:solidFill>
              <a:schemeClr val="tx1"/>
            </a:solidFill>
          </a:ln>
        </p:spPr>
        <p:txBody>
          <a:bodyPr rtlCol="0">
            <a:normAutofit/>
          </a:bodyPr>
          <a:lstStyle/>
          <a:p>
            <a:pPr eaLnBrk="1" fontAlgn="auto" hangingPunct="1">
              <a:lnSpc>
                <a:spcPct val="80000"/>
              </a:lnSpc>
              <a:spcAft>
                <a:spcPts val="0"/>
              </a:spcAft>
              <a:buFontTx/>
              <a:buNone/>
              <a:defRPr/>
            </a:pPr>
            <a:endParaRPr lang="it-IT" altLang="it-IT" sz="1400" dirty="0"/>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Sapete che nella Bibbia è stato detto: </a:t>
            </a: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Occhio per occhio, dente per dente. </a:t>
            </a: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Ma io vi dico: </a:t>
            </a:r>
            <a:r>
              <a:rPr lang="it-IT" altLang="it-IT" b="1" u="sng" dirty="0">
                <a:latin typeface="Arial" panose="020B0604020202020204" pitchFamily="34" charset="0"/>
                <a:cs typeface="Arial" panose="020B0604020202020204" pitchFamily="34" charset="0"/>
              </a:rPr>
              <a:t>non vendicatevi</a:t>
            </a:r>
            <a:r>
              <a:rPr lang="it-IT" altLang="it-IT" dirty="0">
                <a:latin typeface="Arial" panose="020B0604020202020204" pitchFamily="34" charset="0"/>
                <a:cs typeface="Arial" panose="020B0604020202020204" pitchFamily="34" charset="0"/>
              </a:rPr>
              <a:t> contro chi vi fa del male. </a:t>
            </a: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Se uno ti dà uno schiaffo sulla guancia destra, </a:t>
            </a: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tu presentagli anche l'altra. </a:t>
            </a:r>
          </a:p>
          <a:p>
            <a:pPr lvl="2" eaLnBrk="1" fontAlgn="auto" hangingPunct="1">
              <a:lnSpc>
                <a:spcPct val="80000"/>
              </a:lnSpc>
              <a:spcAft>
                <a:spcPts val="0"/>
              </a:spcAft>
              <a:buFontTx/>
              <a:buNone/>
              <a:defRPr/>
            </a:pPr>
            <a:endParaRPr lang="it-IT" altLang="it-IT" dirty="0">
              <a:latin typeface="Arial" panose="020B0604020202020204" pitchFamily="34" charset="0"/>
              <a:cs typeface="Arial" panose="020B0604020202020204" pitchFamily="34" charset="0"/>
            </a:endParaRP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Se uno vuol farti un processo per prenderti la camicia, </a:t>
            </a: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tu lasciagli anche il mantello. </a:t>
            </a:r>
          </a:p>
          <a:p>
            <a:pPr lvl="2" eaLnBrk="1" fontAlgn="auto" hangingPunct="1">
              <a:lnSpc>
                <a:spcPct val="80000"/>
              </a:lnSpc>
              <a:spcAft>
                <a:spcPts val="0"/>
              </a:spcAft>
              <a:buFontTx/>
              <a:buNone/>
              <a:defRPr/>
            </a:pPr>
            <a:endParaRPr lang="it-IT" altLang="it-IT" dirty="0">
              <a:latin typeface="Arial" panose="020B0604020202020204" pitchFamily="34" charset="0"/>
              <a:cs typeface="Arial" panose="020B0604020202020204" pitchFamily="34" charset="0"/>
            </a:endParaRP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Se uno ti costringe ad accompagnarlo per un chilometro, </a:t>
            </a: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tu va' con lui per due chilometri. </a:t>
            </a: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Se qualcuno ti chiede qualcosa, dagliela. </a:t>
            </a:r>
          </a:p>
          <a:p>
            <a:pPr lvl="2" eaLnBrk="1" fontAlgn="auto" hangingPunct="1">
              <a:lnSpc>
                <a:spcPct val="80000"/>
              </a:lnSpc>
              <a:spcAft>
                <a:spcPts val="0"/>
              </a:spcAft>
              <a:buFontTx/>
              <a:buNone/>
              <a:defRPr/>
            </a:pPr>
            <a:endParaRPr lang="it-IT" altLang="it-IT" dirty="0">
              <a:latin typeface="Arial" panose="020B0604020202020204" pitchFamily="34" charset="0"/>
              <a:cs typeface="Arial" panose="020B0604020202020204" pitchFamily="34" charset="0"/>
            </a:endParaRP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Non voltare le spalle a chi ti chiede un prestito.</a:t>
            </a: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Sapete che è stato detto: </a:t>
            </a:r>
          </a:p>
          <a:p>
            <a:pPr lvl="2" algn="ctr"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ama i tuoi amici e odia i tuoi nemici. </a:t>
            </a: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Ma io vi dico: </a:t>
            </a:r>
            <a:endParaRPr lang="it-IT" altLang="it-IT" b="1" i="1" u="sng" dirty="0">
              <a:latin typeface="Arial" panose="020B0604020202020204" pitchFamily="34" charset="0"/>
              <a:cs typeface="Arial" panose="020B0604020202020204" pitchFamily="34" charset="0"/>
            </a:endParaRPr>
          </a:p>
          <a:p>
            <a:pPr algn="ctr" eaLnBrk="1" fontAlgn="auto" hangingPunct="1">
              <a:lnSpc>
                <a:spcPct val="80000"/>
              </a:lnSpc>
              <a:spcAft>
                <a:spcPts val="0"/>
              </a:spcAft>
              <a:buFontTx/>
              <a:buNone/>
              <a:defRPr/>
            </a:pPr>
            <a:r>
              <a:rPr lang="it-IT" altLang="it-IT" sz="1800" b="1" i="1" u="sng" dirty="0">
                <a:latin typeface="Arial" panose="020B0604020202020204" pitchFamily="34" charset="0"/>
                <a:cs typeface="Arial" panose="020B0604020202020204" pitchFamily="34" charset="0"/>
              </a:rPr>
              <a:t>amate anche i vostri nemici, pregate per quelli che vi perseguitano.</a:t>
            </a:r>
            <a:r>
              <a:rPr lang="it-IT" altLang="it-IT" sz="1800" b="1" i="1" dirty="0">
                <a:latin typeface="Arial" panose="020B0604020202020204" pitchFamily="34" charset="0"/>
                <a:cs typeface="Arial" panose="020B0604020202020204" pitchFamily="34" charset="0"/>
              </a:rPr>
              <a:t> </a:t>
            </a:r>
            <a:endParaRPr lang="it-IT" altLang="it-IT" sz="1800" dirty="0">
              <a:latin typeface="Arial" panose="020B0604020202020204" pitchFamily="34" charset="0"/>
              <a:cs typeface="Arial" panose="020B0604020202020204" pitchFamily="34" charset="0"/>
            </a:endParaRPr>
          </a:p>
          <a:p>
            <a:pPr eaLnBrk="1" fontAlgn="auto" hangingPunct="1">
              <a:lnSpc>
                <a:spcPct val="80000"/>
              </a:lnSpc>
              <a:spcAft>
                <a:spcPts val="0"/>
              </a:spcAft>
              <a:buFontTx/>
              <a:buNone/>
              <a:defRPr/>
            </a:pPr>
            <a:endParaRPr lang="it-IT" altLang="it-IT" sz="800" dirty="0">
              <a:latin typeface="Arial" panose="020B0604020202020204" pitchFamily="34" charset="0"/>
              <a:cs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1127125" y="260350"/>
            <a:ext cx="9937750" cy="6408738"/>
          </a:xfrm>
          <a:solidFill>
            <a:schemeClr val="accent4">
              <a:lumMod val="20000"/>
              <a:lumOff val="80000"/>
            </a:schemeClr>
          </a:solidFill>
          <a:ln>
            <a:solidFill>
              <a:schemeClr val="tx1"/>
            </a:solidFill>
          </a:ln>
        </p:spPr>
        <p:txBody>
          <a:bodyPr rtlCol="0">
            <a:normAutofit/>
          </a:bodyPr>
          <a:lstStyle/>
          <a:p>
            <a:pPr eaLnBrk="1" fontAlgn="auto" hangingPunct="1">
              <a:lnSpc>
                <a:spcPct val="80000"/>
              </a:lnSpc>
              <a:spcAft>
                <a:spcPts val="0"/>
              </a:spcAft>
              <a:buFontTx/>
              <a:buNone/>
              <a:defRPr/>
            </a:pPr>
            <a:endParaRPr lang="it-IT" altLang="it-IT" sz="800" dirty="0"/>
          </a:p>
          <a:p>
            <a:pPr eaLnBrk="1" fontAlgn="auto" hangingPunct="1">
              <a:lnSpc>
                <a:spcPct val="100000"/>
              </a:lnSpc>
              <a:spcAft>
                <a:spcPts val="0"/>
              </a:spcAft>
              <a:buFontTx/>
              <a:buNone/>
              <a:defRPr/>
            </a:pPr>
            <a:endParaRPr lang="it-IT" altLang="it-IT" sz="1800" dirty="0">
              <a:latin typeface="Arial" panose="020B0604020202020204" pitchFamily="34" charset="0"/>
              <a:cs typeface="Arial" panose="020B0604020202020204" pitchFamily="34" charset="0"/>
            </a:endParaRPr>
          </a:p>
          <a:p>
            <a:pPr eaLnBrk="1" fontAlgn="auto" hangingPunct="1">
              <a:lnSpc>
                <a:spcPct val="100000"/>
              </a:lnSpc>
              <a:spcAft>
                <a:spcPts val="0"/>
              </a:spcAft>
              <a:buFontTx/>
              <a:buNone/>
              <a:defRPr/>
            </a:pPr>
            <a:endParaRPr lang="it-IT" altLang="it-IT" sz="1800" dirty="0">
              <a:latin typeface="Arial" panose="020B0604020202020204" pitchFamily="34" charset="0"/>
              <a:cs typeface="Arial" panose="020B0604020202020204" pitchFamily="34" charset="0"/>
            </a:endParaRPr>
          </a:p>
          <a:p>
            <a:pPr lvl="1" eaLnBrk="1" fontAlgn="auto" hangingPunct="1">
              <a:lnSpc>
                <a:spcPct val="100000"/>
              </a:lnSpc>
              <a:spcAft>
                <a:spcPts val="0"/>
              </a:spcAft>
              <a:buFontTx/>
              <a:buNone/>
              <a:defRPr/>
            </a:pPr>
            <a:r>
              <a:rPr lang="it-IT" altLang="it-IT" sz="2000" dirty="0">
                <a:latin typeface="Arial" panose="020B0604020202020204" pitchFamily="34" charset="0"/>
                <a:cs typeface="Arial" panose="020B0604020202020204" pitchFamily="34" charset="0"/>
              </a:rPr>
              <a:t>Facendo così, diventerete veri figli di Dio, vostro Padre, che è in cielo. </a:t>
            </a:r>
          </a:p>
          <a:p>
            <a:pPr lvl="1" eaLnBrk="1" fontAlgn="auto" hangingPunct="1">
              <a:lnSpc>
                <a:spcPct val="100000"/>
              </a:lnSpc>
              <a:spcAft>
                <a:spcPts val="0"/>
              </a:spcAft>
              <a:buFontTx/>
              <a:buNone/>
              <a:defRPr/>
            </a:pPr>
            <a:r>
              <a:rPr lang="it-IT" altLang="it-IT" sz="2000" dirty="0">
                <a:latin typeface="Arial" panose="020B0604020202020204" pitchFamily="34" charset="0"/>
                <a:cs typeface="Arial" panose="020B0604020202020204" pitchFamily="34" charset="0"/>
              </a:rPr>
              <a:t>Perché egli fa sorgere il suo sole sui cattivi e sui buoni </a:t>
            </a:r>
          </a:p>
          <a:p>
            <a:pPr lvl="1" eaLnBrk="1" fontAlgn="auto" hangingPunct="1">
              <a:lnSpc>
                <a:spcPct val="100000"/>
              </a:lnSpc>
              <a:spcAft>
                <a:spcPts val="0"/>
              </a:spcAft>
              <a:buFontTx/>
              <a:buNone/>
              <a:defRPr/>
            </a:pPr>
            <a:r>
              <a:rPr lang="it-IT" altLang="it-IT" sz="2000" dirty="0">
                <a:latin typeface="Arial" panose="020B0604020202020204" pitchFamily="34" charset="0"/>
                <a:cs typeface="Arial" panose="020B0604020202020204" pitchFamily="34" charset="0"/>
              </a:rPr>
              <a:t>e fa piovere per quelli che fanno il bene e per quelli che fanno il male. </a:t>
            </a:r>
          </a:p>
          <a:p>
            <a:pPr lvl="1" eaLnBrk="1" fontAlgn="auto" hangingPunct="1">
              <a:lnSpc>
                <a:spcPct val="100000"/>
              </a:lnSpc>
              <a:spcAft>
                <a:spcPts val="0"/>
              </a:spcAft>
              <a:buFontTx/>
              <a:buNone/>
              <a:defRPr/>
            </a:pPr>
            <a:endParaRPr lang="it-IT" altLang="it-IT" sz="2000" dirty="0">
              <a:latin typeface="Arial" panose="020B0604020202020204" pitchFamily="34" charset="0"/>
              <a:cs typeface="Arial" panose="020B0604020202020204" pitchFamily="34" charset="0"/>
            </a:endParaRPr>
          </a:p>
          <a:p>
            <a:pPr lvl="1" eaLnBrk="1" fontAlgn="auto" hangingPunct="1">
              <a:lnSpc>
                <a:spcPct val="100000"/>
              </a:lnSpc>
              <a:spcAft>
                <a:spcPts val="0"/>
              </a:spcAft>
              <a:buFontTx/>
              <a:buNone/>
              <a:defRPr/>
            </a:pPr>
            <a:r>
              <a:rPr lang="it-IT" altLang="it-IT" sz="2000" dirty="0">
                <a:latin typeface="Arial" panose="020B0604020202020204" pitchFamily="34" charset="0"/>
                <a:cs typeface="Arial" panose="020B0604020202020204" pitchFamily="34" charset="0"/>
              </a:rPr>
              <a:t>Se voi amate soltanto quelli che vi amano, che merito avete? </a:t>
            </a:r>
          </a:p>
          <a:p>
            <a:pPr lvl="1" eaLnBrk="1" fontAlgn="auto" hangingPunct="1">
              <a:lnSpc>
                <a:spcPct val="100000"/>
              </a:lnSpc>
              <a:spcAft>
                <a:spcPts val="0"/>
              </a:spcAft>
              <a:buFontTx/>
              <a:buNone/>
              <a:defRPr/>
            </a:pPr>
            <a:r>
              <a:rPr lang="it-IT" altLang="it-IT" sz="2000" dirty="0">
                <a:latin typeface="Arial" panose="020B0604020202020204" pitchFamily="34" charset="0"/>
                <a:cs typeface="Arial" panose="020B0604020202020204" pitchFamily="34" charset="0"/>
              </a:rPr>
              <a:t>Anche i malvagi si comportano così! </a:t>
            </a:r>
          </a:p>
          <a:p>
            <a:pPr lvl="1" eaLnBrk="1" fontAlgn="auto" hangingPunct="1">
              <a:lnSpc>
                <a:spcPct val="100000"/>
              </a:lnSpc>
              <a:spcAft>
                <a:spcPts val="0"/>
              </a:spcAft>
              <a:buFontTx/>
              <a:buNone/>
              <a:defRPr/>
            </a:pPr>
            <a:endParaRPr lang="it-IT" altLang="it-IT" sz="2000" dirty="0">
              <a:latin typeface="Arial" panose="020B0604020202020204" pitchFamily="34" charset="0"/>
              <a:cs typeface="Arial" panose="020B0604020202020204" pitchFamily="34" charset="0"/>
            </a:endParaRPr>
          </a:p>
          <a:p>
            <a:pPr lvl="1" eaLnBrk="1" fontAlgn="auto" hangingPunct="1">
              <a:lnSpc>
                <a:spcPct val="100000"/>
              </a:lnSpc>
              <a:spcAft>
                <a:spcPts val="0"/>
              </a:spcAft>
              <a:buFontTx/>
              <a:buNone/>
              <a:defRPr/>
            </a:pPr>
            <a:r>
              <a:rPr lang="it-IT" altLang="it-IT" sz="2000" dirty="0">
                <a:latin typeface="Arial" panose="020B0604020202020204" pitchFamily="34" charset="0"/>
                <a:cs typeface="Arial" panose="020B0604020202020204" pitchFamily="34" charset="0"/>
              </a:rPr>
              <a:t>Se salutate solamente i vostri amici, fate qualcosa di meglio degli altri? </a:t>
            </a:r>
          </a:p>
          <a:p>
            <a:pPr lvl="1" eaLnBrk="1" fontAlgn="auto" hangingPunct="1">
              <a:lnSpc>
                <a:spcPct val="100000"/>
              </a:lnSpc>
              <a:spcAft>
                <a:spcPts val="0"/>
              </a:spcAft>
              <a:buFontTx/>
              <a:buNone/>
              <a:defRPr/>
            </a:pPr>
            <a:r>
              <a:rPr lang="it-IT" altLang="it-IT" sz="2000" dirty="0">
                <a:latin typeface="Arial" panose="020B0604020202020204" pitchFamily="34" charset="0"/>
                <a:cs typeface="Arial" panose="020B0604020202020204" pitchFamily="34" charset="0"/>
              </a:rPr>
              <a:t>Anche quelli che non conoscono Dio si comportano così! </a:t>
            </a:r>
          </a:p>
          <a:p>
            <a:pPr lvl="1" eaLnBrk="1" fontAlgn="auto" hangingPunct="1">
              <a:lnSpc>
                <a:spcPct val="100000"/>
              </a:lnSpc>
              <a:spcAft>
                <a:spcPts val="0"/>
              </a:spcAft>
              <a:buFontTx/>
              <a:buNone/>
              <a:defRPr/>
            </a:pPr>
            <a:r>
              <a:rPr lang="it-IT" altLang="it-IT" sz="2000" dirty="0">
                <a:latin typeface="Arial" panose="020B0604020202020204" pitchFamily="34" charset="0"/>
                <a:cs typeface="Arial" panose="020B0604020202020204" pitchFamily="34" charset="0"/>
              </a:rPr>
              <a:t>Siate dunque perfetti, così com'è perfetto il Padre vostro che è in cielo. </a:t>
            </a:r>
          </a:p>
          <a:p>
            <a:pPr lvl="1" algn="r" eaLnBrk="1" fontAlgn="auto" hangingPunct="1">
              <a:lnSpc>
                <a:spcPct val="100000"/>
              </a:lnSpc>
              <a:spcAft>
                <a:spcPts val="0"/>
              </a:spcAft>
              <a:buFontTx/>
              <a:buNone/>
              <a:defRPr/>
            </a:pPr>
            <a:endParaRPr lang="it-IT" altLang="it-IT" sz="1800" dirty="0">
              <a:latin typeface="Arial" panose="020B0604020202020204" pitchFamily="34" charset="0"/>
              <a:cs typeface="Arial" panose="020B0604020202020204" pitchFamily="34" charset="0"/>
            </a:endParaRPr>
          </a:p>
          <a:p>
            <a:pPr algn="r" eaLnBrk="1" fontAlgn="auto" hangingPunct="1">
              <a:lnSpc>
                <a:spcPct val="100000"/>
              </a:lnSpc>
              <a:spcAft>
                <a:spcPts val="0"/>
              </a:spcAft>
              <a:buFontTx/>
              <a:buNone/>
              <a:defRPr/>
            </a:pPr>
            <a:endParaRPr lang="it-IT" altLang="it-IT" sz="1800" dirty="0">
              <a:latin typeface="Arial" panose="020B0604020202020204" pitchFamily="34" charset="0"/>
              <a:cs typeface="Arial" panose="020B0604020202020204" pitchFamily="34" charset="0"/>
            </a:endParaRPr>
          </a:p>
          <a:p>
            <a:pPr algn="r" eaLnBrk="1" fontAlgn="auto" hangingPunct="1">
              <a:lnSpc>
                <a:spcPct val="100000"/>
              </a:lnSpc>
              <a:spcAft>
                <a:spcPts val="0"/>
              </a:spcAft>
              <a:buFontTx/>
              <a:buNone/>
              <a:defRPr/>
            </a:pPr>
            <a:r>
              <a:rPr lang="it-IT" altLang="it-IT" sz="1800" dirty="0">
                <a:latin typeface="Arial" panose="020B0604020202020204" pitchFamily="34" charset="0"/>
                <a:cs typeface="Arial" panose="020B0604020202020204" pitchFamily="34" charset="0"/>
              </a:rPr>
              <a:t>(Mt. 5,38 - 48 Bibbia LDC - ABU)</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407988" y="188913"/>
            <a:ext cx="11520487" cy="6480175"/>
          </a:xfrm>
          <a:solidFill>
            <a:schemeClr val="accent4">
              <a:lumMod val="20000"/>
              <a:lumOff val="80000"/>
            </a:schemeClr>
          </a:solidFill>
          <a:ln>
            <a:solidFill>
              <a:schemeClr val="tx1"/>
            </a:solidFill>
          </a:ln>
        </p:spPr>
        <p:txBody>
          <a:bodyPr rtlCol="0">
            <a:normAutofit lnSpcReduction="10000"/>
          </a:bodyPr>
          <a:lstStyle/>
          <a:p>
            <a:pPr eaLnBrk="1" fontAlgn="auto" hangingPunct="1">
              <a:lnSpc>
                <a:spcPct val="150000"/>
              </a:lnSpc>
              <a:spcAft>
                <a:spcPts val="0"/>
              </a:spcAft>
              <a:defRPr/>
            </a:pPr>
            <a:r>
              <a:rPr lang="it-IT" altLang="it-IT" dirty="0">
                <a:latin typeface="Arial" panose="020B0604020202020204" pitchFamily="34" charset="0"/>
                <a:cs typeface="Arial" panose="020B0604020202020204" pitchFamily="34" charset="0"/>
              </a:rPr>
              <a:t>Il passo sopra riportato presenta </a:t>
            </a:r>
          </a:p>
          <a:p>
            <a:pPr algn="ctr" eaLnBrk="1" fontAlgn="auto" hangingPunct="1">
              <a:lnSpc>
                <a:spcPct val="150000"/>
              </a:lnSpc>
              <a:spcAft>
                <a:spcPts val="0"/>
              </a:spcAft>
              <a:buFontTx/>
              <a:buNone/>
              <a:defRPr/>
            </a:pPr>
            <a:r>
              <a:rPr lang="it-IT" altLang="it-IT" b="1" u="sng" dirty="0">
                <a:latin typeface="Arial" panose="020B0604020202020204" pitchFamily="34" charset="0"/>
                <a:cs typeface="Arial" panose="020B0604020202020204" pitchFamily="34" charset="0"/>
              </a:rPr>
              <a:t>la legge dell’amore e del PERDONO</a:t>
            </a:r>
            <a:endParaRPr lang="it-IT" altLang="it-IT" dirty="0">
              <a:latin typeface="Arial" panose="020B0604020202020204" pitchFamily="34" charset="0"/>
              <a:cs typeface="Arial" panose="020B0604020202020204" pitchFamily="34" charset="0"/>
            </a:endParaRPr>
          </a:p>
          <a:p>
            <a:pPr algn="ctr"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che si può capire solo quando si è intensamente innamorati. </a:t>
            </a:r>
          </a:p>
          <a:p>
            <a:pPr eaLnBrk="1" fontAlgn="auto" hangingPunct="1">
              <a:lnSpc>
                <a:spcPct val="150000"/>
              </a:lnSpc>
              <a:spcAft>
                <a:spcPts val="0"/>
              </a:spcAft>
              <a:buFontTx/>
              <a:buNone/>
              <a:defRPr/>
            </a:pPr>
            <a:endParaRPr lang="it-IT" altLang="it-IT" sz="900" dirty="0">
              <a:latin typeface="Arial" panose="020B0604020202020204" pitchFamily="34" charset="0"/>
              <a:cs typeface="Arial" panose="020B0604020202020204" pitchFamily="34" charset="0"/>
            </a:endParaRPr>
          </a:p>
          <a:p>
            <a:pPr lvl="1"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Solo nell’innamoramento si tende a vivere così: vogliamo dare tutto alla persona amata, siamo anche disposti a porgere l’altra guancia, diamo il mantello quando ci viene chiesto una tunica; perdoniamo molto più facilmente; vogliamo dare il nostro tempo anche quello più prezioso e senza nessun calcolo. </a:t>
            </a:r>
          </a:p>
          <a:p>
            <a:pPr lvl="1"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Questi comportamenti si possono solo comprendere nei rapporti intensi e di profonda amicizia, con i familiari cari, ma non con chi ci odia o con i nostri nemici.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7283">
                                            <p:txEl>
                                              <p:pRg st="4" end="4"/>
                                            </p:txEl>
                                          </p:spTgt>
                                        </p:tgtEl>
                                        <p:attrNameLst>
                                          <p:attrName>style.visibility</p:attrName>
                                        </p:attrNameLst>
                                      </p:cBhvr>
                                      <p:to>
                                        <p:strVal val="visible"/>
                                      </p:to>
                                    </p:set>
                                    <p:animEffect transition="in" filter="fade">
                                      <p:cBhvr>
                                        <p:cTn id="7" dur="1000"/>
                                        <p:tgtEl>
                                          <p:spTgt spid="97283">
                                            <p:txEl>
                                              <p:pRg st="4" end="4"/>
                                            </p:txEl>
                                          </p:spTgt>
                                        </p:tgtEl>
                                      </p:cBhvr>
                                    </p:animEffect>
                                    <p:anim calcmode="lin" valueType="num">
                                      <p:cBhvr>
                                        <p:cTn id="8" dur="10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9728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7283">
                                            <p:txEl>
                                              <p:pRg st="5" end="5"/>
                                            </p:txEl>
                                          </p:spTgt>
                                        </p:tgtEl>
                                        <p:attrNameLst>
                                          <p:attrName>style.visibility</p:attrName>
                                        </p:attrNameLst>
                                      </p:cBhvr>
                                      <p:to>
                                        <p:strVal val="visible"/>
                                      </p:to>
                                    </p:set>
                                    <p:animEffect transition="in" filter="fade">
                                      <p:cBhvr>
                                        <p:cTn id="12" dur="1000"/>
                                        <p:tgtEl>
                                          <p:spTgt spid="97283">
                                            <p:txEl>
                                              <p:pRg st="5" end="5"/>
                                            </p:txEl>
                                          </p:spTgt>
                                        </p:tgtEl>
                                      </p:cBhvr>
                                    </p:animEffect>
                                    <p:anim calcmode="lin" valueType="num">
                                      <p:cBhvr>
                                        <p:cTn id="13" dur="1000" fill="hold"/>
                                        <p:tgtEl>
                                          <p:spTgt spid="9728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9728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a:xfrm>
            <a:off x="479425" y="296863"/>
            <a:ext cx="11233150" cy="6264275"/>
          </a:xfrm>
          <a:solidFill>
            <a:schemeClr val="accent4">
              <a:lumMod val="20000"/>
              <a:lumOff val="80000"/>
            </a:schemeClr>
          </a:solidFill>
          <a:ln>
            <a:solidFill>
              <a:schemeClr val="tx1"/>
            </a:solidFill>
          </a:ln>
        </p:spPr>
        <p:txBody>
          <a:bodyPr rtlCol="0">
            <a:normAutofit fontScale="70000" lnSpcReduction="20000"/>
          </a:bodyPr>
          <a:lstStyle/>
          <a:p>
            <a:pPr eaLnBrk="1" fontAlgn="auto" hangingPunct="1">
              <a:lnSpc>
                <a:spcPct val="160000"/>
              </a:lnSpc>
              <a:spcAft>
                <a:spcPts val="0"/>
              </a:spcAft>
              <a:defRPr/>
            </a:pPr>
            <a:r>
              <a:rPr lang="it-IT" altLang="it-IT" sz="3200" dirty="0">
                <a:latin typeface="Arial" panose="020B0604020202020204" pitchFamily="34" charset="0"/>
                <a:cs typeface="Arial" panose="020B0604020202020204" pitchFamily="34" charset="0"/>
              </a:rPr>
              <a:t>Gesù si riferiva anche ai nostri nemici. Addirittura afferma di pregare per coloro che ci perseguitano! </a:t>
            </a:r>
          </a:p>
          <a:p>
            <a:pPr eaLnBrk="1" fontAlgn="auto" hangingPunct="1">
              <a:lnSpc>
                <a:spcPct val="160000"/>
              </a:lnSpc>
              <a:spcAft>
                <a:spcPts val="0"/>
              </a:spcAft>
              <a:defRPr/>
            </a:pPr>
            <a:r>
              <a:rPr lang="it-IT" altLang="it-IT" sz="3200" dirty="0">
                <a:latin typeface="Arial" panose="020B0604020202020204" pitchFamily="34" charset="0"/>
                <a:cs typeface="Arial" panose="020B0604020202020204" pitchFamily="34" charset="0"/>
              </a:rPr>
              <a:t>Per arrivare a questa terza legge dell’amore occorre una grande e lenta crescita umana durante la quale Dio deve avere molta pazienza, deve aspettare molto. </a:t>
            </a:r>
            <a:endParaRPr lang="it-IT" altLang="it-IT" dirty="0">
              <a:latin typeface="Arial" panose="020B0604020202020204" pitchFamily="34" charset="0"/>
              <a:cs typeface="Arial" panose="020B0604020202020204" pitchFamily="34" charset="0"/>
            </a:endParaRPr>
          </a:p>
          <a:p>
            <a:pPr eaLnBrk="1" fontAlgn="auto" hangingPunct="1">
              <a:lnSpc>
                <a:spcPct val="160000"/>
              </a:lnSpc>
              <a:spcAft>
                <a:spcPts val="0"/>
              </a:spcAft>
              <a:buFontTx/>
              <a:buNone/>
              <a:defRPr/>
            </a:pPr>
            <a:r>
              <a:rPr lang="it-IT" altLang="it-IT" sz="3200" dirty="0">
                <a:latin typeface="Arial" panose="020B0604020202020204" pitchFamily="34" charset="0"/>
                <a:cs typeface="Arial" panose="020B0604020202020204" pitchFamily="34" charset="0"/>
              </a:rPr>
              <a:t>Il comportamento più abituale dell’uomo è quello primitivo della giungla. In qualche raro caso ci si comporta considerando gli uomini della stessa importanza (legge del taglione). Ma amare coloro che ci perseguitano per il momento è incomprensibile e sembra impossibile. </a:t>
            </a:r>
            <a:endParaRPr lang="it-IT" altLang="it-IT" dirty="0">
              <a:latin typeface="Arial" panose="020B0604020202020204" pitchFamily="34" charset="0"/>
              <a:cs typeface="Arial" panose="020B0604020202020204" pitchFamily="34" charset="0"/>
            </a:endParaRPr>
          </a:p>
          <a:p>
            <a:pPr eaLnBrk="1" fontAlgn="auto" hangingPunct="1">
              <a:lnSpc>
                <a:spcPct val="160000"/>
              </a:lnSpc>
              <a:spcAft>
                <a:spcPts val="0"/>
              </a:spcAft>
              <a:buFontTx/>
              <a:buNone/>
              <a:defRPr/>
            </a:pPr>
            <a:r>
              <a:rPr lang="it-IT" altLang="it-IT" sz="3200" dirty="0">
                <a:latin typeface="Arial" panose="020B0604020202020204" pitchFamily="34" charset="0"/>
                <a:cs typeface="Arial" panose="020B0604020202020204" pitchFamily="34" charset="0"/>
              </a:rPr>
              <a:t>Pregare per coloro che ci sono fortemente antipatici e insopportabili, che ci maltrattano pesantemente, che ci umiliano nelle nostre difficoltà e non hanno un minimo sentimento umano nei nostri confronti, provoca, irrita, indispettisce è al di sopra di ogni logica umana, sembra impossibile.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96706" y="289679"/>
            <a:ext cx="9998589" cy="5724644"/>
          </a:xfrm>
          <a:prstGeom prst="rect">
            <a:avLst/>
          </a:prstGeom>
        </p:spPr>
        <p:txBody>
          <a:bodyPr wrap="square">
            <a:spAutoFit/>
          </a:bodyPr>
          <a:lstStyle/>
          <a:p>
            <a:pPr algn="ctr">
              <a:lnSpc>
                <a:spcPct val="150000"/>
              </a:lnSpc>
            </a:pPr>
            <a:r>
              <a:rPr lang="it-IT" sz="2400" dirty="0"/>
              <a:t>Non esiste progresso sociale ed economico</a:t>
            </a:r>
          </a:p>
          <a:p>
            <a:pPr algn="ctr">
              <a:lnSpc>
                <a:spcPct val="150000"/>
              </a:lnSpc>
            </a:pPr>
            <a:r>
              <a:rPr lang="it-IT" sz="2400" dirty="0"/>
              <a:t>se prima di tutto non c’è una morale, </a:t>
            </a:r>
          </a:p>
          <a:p>
            <a:pPr algn="ctr">
              <a:lnSpc>
                <a:spcPct val="150000"/>
              </a:lnSpc>
            </a:pPr>
            <a:r>
              <a:rPr lang="it-IT" sz="2400" dirty="0"/>
              <a:t>una etica di comportamento </a:t>
            </a:r>
            <a:r>
              <a:rPr lang="it-IT" sz="2400" b="1" dirty="0"/>
              <a:t>per il bene di tutti</a:t>
            </a:r>
            <a:r>
              <a:rPr lang="it-IT" sz="2400" dirty="0"/>
              <a:t>….!   </a:t>
            </a:r>
          </a:p>
          <a:p>
            <a:pPr algn="ctr">
              <a:lnSpc>
                <a:spcPct val="150000"/>
              </a:lnSpc>
            </a:pPr>
            <a:r>
              <a:rPr lang="it-IT" sz="2400" dirty="0"/>
              <a:t>(e non di solo alcuni potenti!)</a:t>
            </a:r>
          </a:p>
          <a:p>
            <a:pPr algn="ctr">
              <a:lnSpc>
                <a:spcPct val="150000"/>
              </a:lnSpc>
            </a:pPr>
            <a:endParaRPr lang="it-IT" sz="2800" dirty="0"/>
          </a:p>
          <a:p>
            <a:pPr algn="ctr">
              <a:lnSpc>
                <a:spcPct val="150000"/>
              </a:lnSpc>
            </a:pPr>
            <a:r>
              <a:rPr lang="it-IT" sz="2400" dirty="0"/>
              <a:t>Il capitalismo senza una morale </a:t>
            </a:r>
          </a:p>
          <a:p>
            <a:pPr algn="ctr">
              <a:lnSpc>
                <a:spcPct val="150000"/>
              </a:lnSpc>
            </a:pPr>
            <a:r>
              <a:rPr lang="it-IT" sz="2400" dirty="0"/>
              <a:t>nella logica del «prima io e dopo, se ne resta… anche agli altri»</a:t>
            </a:r>
          </a:p>
          <a:p>
            <a:pPr algn="ctr">
              <a:lnSpc>
                <a:spcPct val="150000"/>
              </a:lnSpc>
            </a:pPr>
            <a:r>
              <a:rPr lang="it-IT" sz="2400" dirty="0"/>
              <a:t>porta, a poco a poco, alla distruzione dell’umanità</a:t>
            </a:r>
          </a:p>
          <a:p>
            <a:pPr algn="ctr">
              <a:lnSpc>
                <a:spcPct val="150000"/>
              </a:lnSpc>
            </a:pPr>
            <a:endParaRPr lang="it-IT" sz="2000" dirty="0"/>
          </a:p>
          <a:p>
            <a:pPr algn="ctr">
              <a:lnSpc>
                <a:spcPct val="150000"/>
              </a:lnSpc>
            </a:pPr>
            <a:r>
              <a:rPr lang="it-IT" sz="2800" b="1" dirty="0"/>
              <a:t>Uguaglianza ed Equità non sono la stessa cosa</a:t>
            </a:r>
          </a:p>
        </p:txBody>
      </p:sp>
    </p:spTree>
    <p:extLst>
      <p:ext uri="{BB962C8B-B14F-4D97-AF65-F5344CB8AC3E}">
        <p14:creationId xmlns:p14="http://schemas.microsoft.com/office/powerpoint/2010/main" val="3637176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a:xfrm>
            <a:off x="695325" y="333375"/>
            <a:ext cx="11088688" cy="6264275"/>
          </a:xfrm>
          <a:solidFill>
            <a:schemeClr val="accent4">
              <a:lumMod val="20000"/>
              <a:lumOff val="80000"/>
            </a:schemeClr>
          </a:solidFill>
          <a:ln>
            <a:solidFill>
              <a:schemeClr val="tx1"/>
            </a:solidFill>
          </a:ln>
        </p:spPr>
        <p:txBody>
          <a:bodyPr rtlCol="0">
            <a:normAutofit fontScale="85000" lnSpcReduction="20000"/>
          </a:bodyPr>
          <a:lstStyle/>
          <a:p>
            <a:pPr eaLnBrk="1" fontAlgn="auto" hangingPunct="1">
              <a:lnSpc>
                <a:spcPct val="150000"/>
              </a:lnSpc>
              <a:spcAft>
                <a:spcPts val="0"/>
              </a:spcAft>
              <a:defRPr/>
            </a:pPr>
            <a:r>
              <a:rPr lang="it-IT" altLang="it-IT" sz="2600" dirty="0">
                <a:latin typeface="Arial" panose="020B0604020202020204" pitchFamily="34" charset="0"/>
                <a:cs typeface="Arial" panose="020B0604020202020204" pitchFamily="34" charset="0"/>
              </a:rPr>
              <a:t>Eppure la condotta proposta da Cristo non dovrebbe apparire nuova, molti hanno sperimentato che cosa significa essere innamorati e porgere l’altra guancia alle persone che amiamo seriamente (di solito non sono molte). Molti hanno sperimentato l’ingratitudine umana quando ci si dona alle persone che sentiamo care e da cui riceviamo maltrattamenti di ogni genere. </a:t>
            </a:r>
          </a:p>
          <a:p>
            <a:pPr eaLnBrk="1" fontAlgn="auto" hangingPunct="1">
              <a:lnSpc>
                <a:spcPct val="150000"/>
              </a:lnSpc>
              <a:spcAft>
                <a:spcPts val="0"/>
              </a:spcAft>
              <a:defRPr/>
            </a:pPr>
            <a:r>
              <a:rPr lang="it-IT" altLang="it-IT" sz="2600" dirty="0">
                <a:latin typeface="Arial" panose="020B0604020202020204" pitchFamily="34" charset="0"/>
                <a:cs typeface="Arial" panose="020B0604020202020204" pitchFamily="34" charset="0"/>
              </a:rPr>
              <a:t>Gesù chiamò amico il traditore Giuda Iscariota e, come se non bastasse, lo baciò; sulla croce ebbe anche il coraggio di dire a coloro che lo deridevano, gli sputavano in faccia, lo frustavano </a:t>
            </a:r>
          </a:p>
          <a:p>
            <a:pPr marL="0" indent="0" algn="ctr" eaLnBrk="1" fontAlgn="auto" hangingPunct="1">
              <a:lnSpc>
                <a:spcPct val="100000"/>
              </a:lnSpc>
              <a:spcAft>
                <a:spcPts val="0"/>
              </a:spcAft>
              <a:buFont typeface="Arial" panose="020B0604020202020204" pitchFamily="34" charset="0"/>
              <a:buNone/>
              <a:defRPr/>
            </a:pPr>
            <a:r>
              <a:rPr lang="it-IT" altLang="it-IT" sz="2600" dirty="0">
                <a:latin typeface="Arial" panose="020B0604020202020204" pitchFamily="34" charset="0"/>
                <a:cs typeface="Arial" panose="020B0604020202020204" pitchFamily="34" charset="0"/>
              </a:rPr>
              <a:t>«</a:t>
            </a:r>
            <a:r>
              <a:rPr lang="it-IT" altLang="it-IT" sz="2600" b="1" dirty="0">
                <a:latin typeface="Arial" panose="020B0604020202020204" pitchFamily="34" charset="0"/>
                <a:cs typeface="Arial" panose="020B0604020202020204" pitchFamily="34" charset="0"/>
              </a:rPr>
              <a:t>Padre perdona loro perché non sanno quello che fanno».</a:t>
            </a:r>
            <a:r>
              <a:rPr lang="it-IT" altLang="it-IT" sz="2600" dirty="0">
                <a:latin typeface="Arial" panose="020B0604020202020204" pitchFamily="34" charset="0"/>
                <a:cs typeface="Arial" panose="020B0604020202020204" pitchFamily="34" charset="0"/>
              </a:rPr>
              <a:t> </a:t>
            </a:r>
          </a:p>
          <a:p>
            <a:pPr eaLnBrk="1" fontAlgn="auto" hangingPunct="1">
              <a:lnSpc>
                <a:spcPct val="160000"/>
              </a:lnSpc>
              <a:spcAft>
                <a:spcPts val="0"/>
              </a:spcAft>
              <a:defRPr/>
            </a:pPr>
            <a:r>
              <a:rPr lang="it-IT" altLang="it-IT" sz="2600" dirty="0">
                <a:latin typeface="Arial" panose="020B0604020202020204" pitchFamily="34" charset="0"/>
                <a:cs typeface="Arial" panose="020B0604020202020204" pitchFamily="34" charset="0"/>
              </a:rPr>
              <a:t>Il Cristianesimo sembra una forza che deve servire per liberare l’uomo dalla legge della giungla e delle vendetta e portarlo a quella degli innamorati. L’amore verso chi ci maltratta va oltre gli istinti umani, costringe l’uomo a superare i propri orgogli, i propri sentimenti di vendetta, ad essere umile.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263352" y="260350"/>
            <a:ext cx="11737304" cy="6337300"/>
          </a:xfrm>
          <a:solidFill>
            <a:schemeClr val="accent4">
              <a:lumMod val="20000"/>
              <a:lumOff val="80000"/>
            </a:schemeClr>
          </a:solidFill>
          <a:ln>
            <a:solidFill>
              <a:schemeClr val="tx1"/>
            </a:solidFill>
          </a:ln>
        </p:spPr>
        <p:txBody>
          <a:bodyPr rtlCol="0">
            <a:normAutofit fontScale="85000" lnSpcReduction="10000"/>
          </a:bodyPr>
          <a:lstStyle/>
          <a:p>
            <a:pPr eaLnBrk="1" fontAlgn="auto" hangingPunct="1">
              <a:lnSpc>
                <a:spcPct val="160000"/>
              </a:lnSpc>
              <a:spcAft>
                <a:spcPts val="0"/>
              </a:spcAft>
              <a:defRPr/>
            </a:pPr>
            <a:r>
              <a:rPr lang="it-IT" altLang="it-IT" sz="2700" b="1" dirty="0">
                <a:latin typeface="Arial" panose="020B0604020202020204" pitchFamily="34" charset="0"/>
                <a:cs typeface="Arial" panose="020B0604020202020204" pitchFamily="34" charset="0"/>
              </a:rPr>
              <a:t>L’amore unisce e avvicina, l’orgoglio e la vendetta divide e allontana le persone</a:t>
            </a:r>
            <a:r>
              <a:rPr lang="it-IT" altLang="it-IT" sz="2700" dirty="0">
                <a:latin typeface="Arial" panose="020B0604020202020204" pitchFamily="34" charset="0"/>
                <a:cs typeface="Arial" panose="020B0604020202020204" pitchFamily="34" charset="0"/>
              </a:rPr>
              <a:t>. </a:t>
            </a:r>
            <a:endParaRPr lang="it-IT" altLang="it-IT" sz="2700" dirty="0" smtClean="0">
              <a:latin typeface="Arial" panose="020B0604020202020204" pitchFamily="34" charset="0"/>
              <a:cs typeface="Arial" panose="020B0604020202020204" pitchFamily="34" charset="0"/>
            </a:endParaRPr>
          </a:p>
          <a:p>
            <a:pPr marL="457200" lvl="1" indent="0" eaLnBrk="1" fontAlgn="auto" hangingPunct="1">
              <a:lnSpc>
                <a:spcPct val="160000"/>
              </a:lnSpc>
              <a:spcAft>
                <a:spcPts val="0"/>
              </a:spcAft>
              <a:buNone/>
              <a:defRPr/>
            </a:pPr>
            <a:r>
              <a:rPr lang="it-IT" altLang="it-IT" dirty="0" smtClean="0">
                <a:latin typeface="Arial" panose="020B0604020202020204" pitchFamily="34" charset="0"/>
                <a:cs typeface="Arial" panose="020B0604020202020204" pitchFamily="34" charset="0"/>
              </a:rPr>
              <a:t>E</a:t>
            </a:r>
            <a:r>
              <a:rPr lang="it-IT" altLang="it-IT" dirty="0">
                <a:latin typeface="Arial" panose="020B0604020202020204" pitchFamily="34" charset="0"/>
                <a:cs typeface="Arial" panose="020B0604020202020204" pitchFamily="34" charset="0"/>
              </a:rPr>
              <a:t>’ la legge che va contro l’orgoglio degli uomini. Prima che i Cristiani comprendessero che la legge della schiavitù doveva essere abolita su tutta la terra (almeno legalmente) sono trascorsi circa 1.800 anni. Quanti ne occorreranno per comprendere che il denaro è solo un aspetto di garanzia materiale e pertanto è immorale? </a:t>
            </a:r>
          </a:p>
          <a:p>
            <a:pPr marL="457200" lvl="1" indent="0" eaLnBrk="1" fontAlgn="auto" hangingPunct="1">
              <a:lnSpc>
                <a:spcPct val="160000"/>
              </a:lnSpc>
              <a:spcAft>
                <a:spcPts val="0"/>
              </a:spcAft>
              <a:buNone/>
              <a:defRPr/>
            </a:pPr>
            <a:r>
              <a:rPr lang="it-IT" altLang="it-IT" dirty="0">
                <a:latin typeface="Arial" panose="020B0604020202020204" pitchFamily="34" charset="0"/>
                <a:cs typeface="Arial" panose="020B0604020202020204" pitchFamily="34" charset="0"/>
              </a:rPr>
              <a:t>E non parliamo dell’usura e degli interessi sui capitali prestati dalle banche!</a:t>
            </a:r>
          </a:p>
          <a:p>
            <a:pPr marL="457200" lvl="1" indent="0" eaLnBrk="1" fontAlgn="auto" hangingPunct="1">
              <a:lnSpc>
                <a:spcPct val="160000"/>
              </a:lnSpc>
              <a:spcAft>
                <a:spcPts val="0"/>
              </a:spcAft>
              <a:buNone/>
              <a:defRPr/>
            </a:pPr>
            <a:r>
              <a:rPr lang="it-IT" altLang="it-IT" dirty="0">
                <a:latin typeface="Arial" panose="020B0604020202020204" pitchFamily="34" charset="0"/>
                <a:cs typeface="Arial" panose="020B0604020202020204" pitchFamily="34" charset="0"/>
              </a:rPr>
              <a:t>Quando si ama ci si scambiano i doni senza garanzie materiali.</a:t>
            </a:r>
          </a:p>
          <a:p>
            <a:pPr marL="457200" lvl="1" indent="0" eaLnBrk="1" fontAlgn="auto" hangingPunct="1">
              <a:lnSpc>
                <a:spcPct val="160000"/>
              </a:lnSpc>
              <a:spcAft>
                <a:spcPts val="0"/>
              </a:spcAft>
              <a:buNone/>
              <a:defRPr/>
            </a:pPr>
            <a:r>
              <a:rPr lang="it-IT" altLang="it-IT" dirty="0">
                <a:latin typeface="Arial" panose="020B0604020202020204" pitchFamily="34" charset="0"/>
                <a:cs typeface="Arial" panose="020B0604020202020204" pitchFamily="34" charset="0"/>
              </a:rPr>
              <a:t>A S. Paolo sembrava impossibile una società senza schiavi, oggi nella mentalità capitalistica sembra impossibile una società senza denaro, senza interessi sui capitali prestati. </a:t>
            </a:r>
            <a:endParaRPr lang="it-IT" altLang="it-IT" dirty="0" smtClean="0">
              <a:latin typeface="Arial" panose="020B0604020202020204" pitchFamily="34" charset="0"/>
              <a:cs typeface="Arial" panose="020B0604020202020204" pitchFamily="34" charset="0"/>
            </a:endParaRPr>
          </a:p>
          <a:p>
            <a:pPr marL="457200" lvl="1" indent="0" eaLnBrk="1" fontAlgn="auto" hangingPunct="1">
              <a:lnSpc>
                <a:spcPct val="160000"/>
              </a:lnSpc>
              <a:spcAft>
                <a:spcPts val="0"/>
              </a:spcAft>
              <a:buNone/>
              <a:defRPr/>
            </a:pPr>
            <a:r>
              <a:rPr lang="it-IT" altLang="it-IT" dirty="0" smtClean="0">
                <a:latin typeface="Arial" panose="020B0604020202020204" pitchFamily="34" charset="0"/>
                <a:cs typeface="Arial" panose="020B0604020202020204" pitchFamily="34" charset="0"/>
              </a:rPr>
              <a:t>Quando </a:t>
            </a:r>
            <a:r>
              <a:rPr lang="it-IT" altLang="it-IT" dirty="0">
                <a:latin typeface="Arial" panose="020B0604020202020204" pitchFamily="34" charset="0"/>
                <a:cs typeface="Arial" panose="020B0604020202020204" pitchFamily="34" charset="0"/>
              </a:rPr>
              <a:t>l’umanità sarà realmente capace di amare i nemici, non ci sarà bisogno del denaro come garanzia materiale di scambio dei beni. Dio deve aspettare molto, deve avere una immensa pazienza che solo Lui può avere.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AD68662E-24A4-434C-BB14-31DD6155CE70}"/>
              </a:ext>
            </a:extLst>
          </p:cNvPr>
          <p:cNvSpPr/>
          <p:nvPr/>
        </p:nvSpPr>
        <p:spPr>
          <a:xfrm>
            <a:off x="407368" y="289679"/>
            <a:ext cx="11377264" cy="6278642"/>
          </a:xfrm>
          <a:prstGeom prst="rect">
            <a:avLst/>
          </a:prstGeom>
          <a:solidFill>
            <a:srgbClr val="FFFFC5"/>
          </a:solidFill>
        </p:spPr>
        <p:txBody>
          <a:bodyPr wrap="square">
            <a:spAutoFit/>
          </a:bodyPr>
          <a:lstStyle/>
          <a:p>
            <a:pPr lvl="1" algn="ctr">
              <a:lnSpc>
                <a:spcPct val="150000"/>
              </a:lnSpc>
            </a:pPr>
            <a:r>
              <a:rPr lang="it-IT" sz="3200" dirty="0">
                <a:solidFill>
                  <a:srgbClr val="202122"/>
                </a:solidFill>
              </a:rPr>
              <a:t>La </a:t>
            </a:r>
            <a:r>
              <a:rPr lang="it-IT" sz="3200" b="1" dirty="0">
                <a:solidFill>
                  <a:srgbClr val="202122"/>
                </a:solidFill>
              </a:rPr>
              <a:t>correzione fraterna</a:t>
            </a:r>
            <a:r>
              <a:rPr lang="it-IT" sz="3200" dirty="0">
                <a:solidFill>
                  <a:srgbClr val="202122"/>
                </a:solidFill>
              </a:rPr>
              <a:t> </a:t>
            </a:r>
          </a:p>
          <a:p>
            <a:pPr lvl="1" algn="ctr">
              <a:lnSpc>
                <a:spcPct val="150000"/>
              </a:lnSpc>
            </a:pPr>
            <a:r>
              <a:rPr lang="it-IT" sz="3200" dirty="0">
                <a:solidFill>
                  <a:srgbClr val="202122"/>
                </a:solidFill>
              </a:rPr>
              <a:t>è una pratica di vita cristiana insegnata da Gesù.</a:t>
            </a:r>
          </a:p>
          <a:p>
            <a:pPr lvl="1"/>
            <a:endParaRPr lang="it-IT" dirty="0">
              <a:solidFill>
                <a:srgbClr val="202122"/>
              </a:solidFill>
            </a:endParaRPr>
          </a:p>
          <a:p>
            <a:pPr lvl="1">
              <a:lnSpc>
                <a:spcPct val="150000"/>
              </a:lnSpc>
            </a:pPr>
            <a:r>
              <a:rPr lang="it-IT" sz="2400" b="1" dirty="0">
                <a:solidFill>
                  <a:srgbClr val="202122"/>
                </a:solidFill>
              </a:rPr>
              <a:t>Mt 18,15-17  </a:t>
            </a:r>
            <a:r>
              <a:rPr lang="it-IT" sz="2400" dirty="0">
                <a:solidFill>
                  <a:srgbClr val="202122"/>
                </a:solidFill>
              </a:rPr>
              <a:t>«Ora se il tuo fratello ha peccato contro di te, va e prendilo fra te e lui solo; se ti ascolta, tu hai guadagnato il tuo fratello; ma se non ti ascolta, ti prendi con te ancora uno o due persone, </a:t>
            </a:r>
            <a:r>
              <a:rPr lang="it-IT" sz="2400" dirty="0" err="1">
                <a:solidFill>
                  <a:srgbClr val="202122"/>
                </a:solidFill>
              </a:rPr>
              <a:t>affinchè</a:t>
            </a:r>
            <a:r>
              <a:rPr lang="it-IT" sz="2400" dirty="0">
                <a:solidFill>
                  <a:srgbClr val="202122"/>
                </a:solidFill>
              </a:rPr>
              <a:t> ogni parola sia confermata per la bocca di due o tre testimoni. Se poi rifiuta di ascoltarli, </a:t>
            </a:r>
            <a:r>
              <a:rPr lang="it-IT" sz="2400" dirty="0" err="1">
                <a:solidFill>
                  <a:srgbClr val="202122"/>
                </a:solidFill>
              </a:rPr>
              <a:t>dila</a:t>
            </a:r>
            <a:r>
              <a:rPr lang="it-IT" sz="2400" dirty="0">
                <a:solidFill>
                  <a:srgbClr val="202122"/>
                </a:solidFill>
              </a:rPr>
              <a:t> alla chiesa; e se rifiuta anche di ascoltare la chiesa, sia per te come il pagano e il pubblicano.</a:t>
            </a:r>
          </a:p>
          <a:p>
            <a:pPr lvl="1"/>
            <a:endParaRPr lang="it-IT" sz="2400" dirty="0">
              <a:solidFill>
                <a:srgbClr val="202122"/>
              </a:solidFill>
            </a:endParaRPr>
          </a:p>
          <a:p>
            <a:pPr lvl="1">
              <a:lnSpc>
                <a:spcPct val="150000"/>
              </a:lnSpc>
            </a:pPr>
            <a:r>
              <a:rPr lang="it-IT" sz="2400" b="1" dirty="0"/>
              <a:t>Matteo 10</a:t>
            </a:r>
            <a:r>
              <a:rPr lang="it-IT" sz="2400" dirty="0"/>
              <a:t>,</a:t>
            </a:r>
            <a:r>
              <a:rPr lang="it-IT" sz="2400" b="1" dirty="0"/>
              <a:t>14</a:t>
            </a:r>
            <a:r>
              <a:rPr lang="it-IT" sz="2400" dirty="0"/>
              <a:t>. Se qualcuno non vi riceve né ascolta le vostre parole, uscendo da quella casa o da quella città, scotete la polvere dai vostri piedi</a:t>
            </a:r>
            <a:r>
              <a:rPr lang="it-IT" sz="2400" dirty="0" smtClean="0"/>
              <a:t>.</a:t>
            </a:r>
          </a:p>
          <a:p>
            <a:pPr lvl="1">
              <a:lnSpc>
                <a:spcPct val="150000"/>
              </a:lnSpc>
            </a:pPr>
            <a:endParaRPr lang="it-IT" sz="800" dirty="0"/>
          </a:p>
        </p:txBody>
      </p:sp>
    </p:spTree>
    <p:extLst>
      <p:ext uri="{BB962C8B-B14F-4D97-AF65-F5344CB8AC3E}">
        <p14:creationId xmlns:p14="http://schemas.microsoft.com/office/powerpoint/2010/main" val="13874853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9899A67-D4A3-4F78-BF91-6DB6F9AD974E}"/>
              </a:ext>
            </a:extLst>
          </p:cNvPr>
          <p:cNvSpPr/>
          <p:nvPr/>
        </p:nvSpPr>
        <p:spPr>
          <a:xfrm>
            <a:off x="371364" y="162593"/>
            <a:ext cx="11449272" cy="6878806"/>
          </a:xfrm>
          <a:prstGeom prst="rect">
            <a:avLst/>
          </a:prstGeom>
          <a:solidFill>
            <a:srgbClr val="FFFFC5"/>
          </a:solidFill>
        </p:spPr>
        <p:txBody>
          <a:bodyPr wrap="square">
            <a:spAutoFit/>
          </a:bodyPr>
          <a:lstStyle/>
          <a:p>
            <a:pPr lvl="1">
              <a:lnSpc>
                <a:spcPct val="150000"/>
              </a:lnSpc>
            </a:pPr>
            <a:r>
              <a:rPr lang="it-IT" sz="2200" b="1" dirty="0">
                <a:solidFill>
                  <a:srgbClr val="202122"/>
                </a:solidFill>
              </a:rPr>
              <a:t>ATTENZIONE</a:t>
            </a:r>
          </a:p>
          <a:p>
            <a:pPr lvl="1">
              <a:lnSpc>
                <a:spcPct val="150000"/>
              </a:lnSpc>
            </a:pPr>
            <a:r>
              <a:rPr lang="it-IT" sz="2200" dirty="0">
                <a:solidFill>
                  <a:srgbClr val="202122"/>
                </a:solidFill>
              </a:rPr>
              <a:t>Secondo Gesù non è segno di carità e di vero amore lasciare che un fratello nella fede viva senza rendersi conto del proprio peccato. </a:t>
            </a:r>
          </a:p>
          <a:p>
            <a:pPr lvl="1">
              <a:lnSpc>
                <a:spcPct val="150000"/>
              </a:lnSpc>
            </a:pPr>
            <a:endParaRPr lang="it-IT" sz="800" dirty="0">
              <a:solidFill>
                <a:srgbClr val="202122"/>
              </a:solidFill>
            </a:endParaRPr>
          </a:p>
          <a:p>
            <a:pPr lvl="1">
              <a:lnSpc>
                <a:spcPct val="150000"/>
              </a:lnSpc>
            </a:pPr>
            <a:r>
              <a:rPr lang="it-IT" sz="2200" dirty="0">
                <a:solidFill>
                  <a:srgbClr val="202122"/>
                </a:solidFill>
              </a:rPr>
              <a:t>Tale concetto è differente dall</a:t>
            </a:r>
            <a:r>
              <a:rPr lang="it-IT" sz="2200" dirty="0">
                <a:solidFill>
                  <a:srgbClr val="202122"/>
                </a:solidFill>
                <a:hlinkClick r:id="rId2" tooltip="Educazione"/>
              </a:rPr>
              <a:t>’</a:t>
            </a:r>
            <a:r>
              <a:rPr lang="it-IT" sz="2200" dirty="0">
                <a:solidFill>
                  <a:srgbClr val="202122"/>
                </a:solidFill>
              </a:rPr>
              <a:t>educazione come solitamente intesa, </a:t>
            </a:r>
            <a:endParaRPr lang="it-IT" sz="2200" dirty="0" smtClean="0">
              <a:solidFill>
                <a:srgbClr val="202122"/>
              </a:solidFill>
            </a:endParaRPr>
          </a:p>
          <a:p>
            <a:pPr lvl="1">
              <a:lnSpc>
                <a:spcPct val="150000"/>
              </a:lnSpc>
            </a:pPr>
            <a:r>
              <a:rPr lang="it-IT" sz="2200" b="1" dirty="0" smtClean="0">
                <a:solidFill>
                  <a:srgbClr val="202122"/>
                </a:solidFill>
              </a:rPr>
              <a:t>a)</a:t>
            </a:r>
            <a:r>
              <a:rPr lang="it-IT" sz="2200" dirty="0" smtClean="0">
                <a:solidFill>
                  <a:srgbClr val="202122"/>
                </a:solidFill>
              </a:rPr>
              <a:t> la </a:t>
            </a:r>
            <a:r>
              <a:rPr lang="it-IT" sz="2200" dirty="0">
                <a:solidFill>
                  <a:srgbClr val="202122"/>
                </a:solidFill>
              </a:rPr>
              <a:t>cui premessa </a:t>
            </a:r>
          </a:p>
          <a:p>
            <a:pPr lvl="1" algn="ctr">
              <a:lnSpc>
                <a:spcPct val="150000"/>
              </a:lnSpc>
            </a:pPr>
            <a:r>
              <a:rPr lang="it-IT" sz="2200" dirty="0" smtClean="0">
                <a:solidFill>
                  <a:srgbClr val="202122"/>
                </a:solidFill>
              </a:rPr>
              <a:t>è il </a:t>
            </a:r>
            <a:r>
              <a:rPr lang="it-IT" sz="2400" b="1" dirty="0" smtClean="0">
                <a:solidFill>
                  <a:srgbClr val="202122"/>
                </a:solidFill>
              </a:rPr>
              <a:t>giudicare </a:t>
            </a:r>
            <a:r>
              <a:rPr lang="it-IT" sz="2400" b="1" dirty="0">
                <a:solidFill>
                  <a:srgbClr val="202122"/>
                </a:solidFill>
              </a:rPr>
              <a:t>l'altro da una posizione superiore</a:t>
            </a:r>
            <a:r>
              <a:rPr lang="it-IT" sz="2400" dirty="0">
                <a:solidFill>
                  <a:srgbClr val="202122"/>
                </a:solidFill>
              </a:rPr>
              <a:t>, </a:t>
            </a:r>
          </a:p>
          <a:p>
            <a:pPr lvl="1">
              <a:lnSpc>
                <a:spcPct val="150000"/>
              </a:lnSpc>
            </a:pPr>
            <a:r>
              <a:rPr lang="it-IT" sz="2400" b="1" dirty="0" smtClean="0">
                <a:solidFill>
                  <a:srgbClr val="202122"/>
                </a:solidFill>
              </a:rPr>
              <a:t>b)</a:t>
            </a:r>
            <a:r>
              <a:rPr lang="it-IT" sz="2400" dirty="0" smtClean="0">
                <a:solidFill>
                  <a:srgbClr val="202122"/>
                </a:solidFill>
              </a:rPr>
              <a:t> il </a:t>
            </a:r>
            <a:r>
              <a:rPr lang="it-IT" sz="2400" dirty="0">
                <a:solidFill>
                  <a:srgbClr val="202122"/>
                </a:solidFill>
              </a:rPr>
              <a:t>cui oggetto è </a:t>
            </a:r>
          </a:p>
          <a:p>
            <a:pPr lvl="1" algn="ctr">
              <a:lnSpc>
                <a:spcPct val="150000"/>
              </a:lnSpc>
            </a:pPr>
            <a:r>
              <a:rPr lang="it-IT" sz="2400" dirty="0">
                <a:solidFill>
                  <a:srgbClr val="202122"/>
                </a:solidFill>
              </a:rPr>
              <a:t>la </a:t>
            </a:r>
            <a:r>
              <a:rPr lang="it-IT" sz="2400" b="1" dirty="0">
                <a:solidFill>
                  <a:srgbClr val="202122"/>
                </a:solidFill>
              </a:rPr>
              <a:t>punizione di qualcuno </a:t>
            </a:r>
          </a:p>
          <a:p>
            <a:pPr lvl="1" algn="ctr">
              <a:lnSpc>
                <a:spcPct val="150000"/>
              </a:lnSpc>
            </a:pPr>
            <a:r>
              <a:rPr lang="it-IT" sz="2400" dirty="0">
                <a:solidFill>
                  <a:srgbClr val="202122"/>
                </a:solidFill>
              </a:rPr>
              <a:t>che è stato scoperto essere colpevole, </a:t>
            </a:r>
          </a:p>
          <a:p>
            <a:pPr lvl="1">
              <a:lnSpc>
                <a:spcPct val="150000"/>
              </a:lnSpc>
            </a:pPr>
            <a:r>
              <a:rPr lang="it-IT" sz="2400" b="1" dirty="0" smtClean="0">
                <a:solidFill>
                  <a:srgbClr val="202122"/>
                </a:solidFill>
              </a:rPr>
              <a:t>c)</a:t>
            </a:r>
            <a:r>
              <a:rPr lang="it-IT" sz="2400" dirty="0" smtClean="0">
                <a:solidFill>
                  <a:srgbClr val="202122"/>
                </a:solidFill>
              </a:rPr>
              <a:t> e </a:t>
            </a:r>
            <a:r>
              <a:rPr lang="it-IT" sz="2400" dirty="0">
                <a:solidFill>
                  <a:srgbClr val="202122"/>
                </a:solidFill>
              </a:rPr>
              <a:t>il cui fine </a:t>
            </a:r>
          </a:p>
          <a:p>
            <a:pPr lvl="1" algn="ctr">
              <a:lnSpc>
                <a:spcPct val="150000"/>
              </a:lnSpc>
            </a:pPr>
            <a:r>
              <a:rPr lang="it-IT" sz="2400" dirty="0">
                <a:solidFill>
                  <a:srgbClr val="202122"/>
                </a:solidFill>
              </a:rPr>
              <a:t>non è il vantaggio individuale del </a:t>
            </a:r>
            <a:r>
              <a:rPr lang="it-IT" sz="2400" dirty="0" smtClean="0">
                <a:solidFill>
                  <a:srgbClr val="202122"/>
                </a:solidFill>
              </a:rPr>
              <a:t>colpevole </a:t>
            </a:r>
            <a:endParaRPr lang="it-IT" sz="2400" dirty="0">
              <a:solidFill>
                <a:srgbClr val="202122"/>
              </a:solidFill>
            </a:endParaRPr>
          </a:p>
          <a:p>
            <a:pPr lvl="1" algn="ctr">
              <a:lnSpc>
                <a:spcPct val="150000"/>
              </a:lnSpc>
            </a:pPr>
            <a:r>
              <a:rPr lang="it-IT" sz="2400" dirty="0">
                <a:solidFill>
                  <a:srgbClr val="202122"/>
                </a:solidFill>
              </a:rPr>
              <a:t>quanto il miglioramento del bene comune.</a:t>
            </a:r>
          </a:p>
          <a:p>
            <a:pPr lvl="1" algn="ctr">
              <a:lnSpc>
                <a:spcPct val="150000"/>
              </a:lnSpc>
            </a:pPr>
            <a:endParaRPr lang="it-IT" sz="800" dirty="0">
              <a:solidFill>
                <a:srgbClr val="202122"/>
              </a:solidFill>
            </a:endParaRPr>
          </a:p>
        </p:txBody>
      </p:sp>
    </p:spTree>
    <p:extLst>
      <p:ext uri="{BB962C8B-B14F-4D97-AF65-F5344CB8AC3E}">
        <p14:creationId xmlns:p14="http://schemas.microsoft.com/office/powerpoint/2010/main" val="2840518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935163" y="274638"/>
            <a:ext cx="8321675" cy="633412"/>
          </a:xfrm>
          <a:solidFill>
            <a:schemeClr val="accent4">
              <a:lumMod val="20000"/>
              <a:lumOff val="80000"/>
            </a:schemeClr>
          </a:solidFill>
        </p:spPr>
        <p:txBody>
          <a:bodyPr rtlCol="0">
            <a:normAutofit fontScale="90000"/>
          </a:bodyPr>
          <a:lstStyle/>
          <a:p>
            <a:pPr eaLnBrk="1" fontAlgn="auto" hangingPunct="1">
              <a:spcAft>
                <a:spcPts val="0"/>
              </a:spcAft>
              <a:defRPr/>
            </a:pPr>
            <a:r>
              <a:rPr lang="it-IT" altLang="it-IT" sz="4000" dirty="0">
                <a:latin typeface="Arial" panose="020B0604020202020204" pitchFamily="34" charset="0"/>
                <a:cs typeface="Arial" panose="020B0604020202020204" pitchFamily="34" charset="0"/>
              </a:rPr>
              <a:t>4)  - La Legge della </a:t>
            </a:r>
            <a:r>
              <a:rPr lang="it-IT" altLang="it-IT" sz="4000" b="1" dirty="0">
                <a:latin typeface="Arial" panose="020B0604020202020204" pitchFamily="34" charset="0"/>
                <a:cs typeface="Arial" panose="020B0604020202020204" pitchFamily="34" charset="0"/>
              </a:rPr>
              <a:t>DEMOCRAZIA</a:t>
            </a:r>
          </a:p>
        </p:txBody>
      </p:sp>
      <p:sp>
        <p:nvSpPr>
          <p:cNvPr id="103427" name="Rectangle 3"/>
          <p:cNvSpPr>
            <a:spLocks noGrp="1" noChangeArrowheads="1"/>
          </p:cNvSpPr>
          <p:nvPr>
            <p:ph idx="1"/>
          </p:nvPr>
        </p:nvSpPr>
        <p:spPr>
          <a:xfrm>
            <a:off x="623392" y="1125538"/>
            <a:ext cx="11089231" cy="5616575"/>
          </a:xfrm>
          <a:solidFill>
            <a:schemeClr val="accent4">
              <a:lumMod val="20000"/>
              <a:lumOff val="80000"/>
            </a:schemeClr>
          </a:solidFill>
          <a:ln>
            <a:solidFill>
              <a:schemeClr val="tx1"/>
            </a:solidFill>
          </a:ln>
        </p:spPr>
        <p:txBody>
          <a:bodyPr rtlCol="0">
            <a:normAutofit fontScale="70000" lnSpcReduction="20000"/>
          </a:bodyPr>
          <a:lstStyle/>
          <a:p>
            <a:pPr eaLnBrk="1" fontAlgn="auto" hangingPunct="1">
              <a:lnSpc>
                <a:spcPct val="80000"/>
              </a:lnSpc>
              <a:spcAft>
                <a:spcPts val="0"/>
              </a:spcAft>
              <a:buFontTx/>
              <a:buNone/>
              <a:defRPr/>
            </a:pPr>
            <a:endParaRPr lang="it-IT" altLang="it-IT" sz="1400" dirty="0"/>
          </a:p>
          <a:p>
            <a:pPr algn="ctr" eaLnBrk="1" fontAlgn="auto" hangingPunct="1">
              <a:lnSpc>
                <a:spcPct val="170000"/>
              </a:lnSpc>
              <a:spcAft>
                <a:spcPts val="0"/>
              </a:spcAft>
              <a:buFontTx/>
              <a:buNone/>
              <a:defRPr/>
            </a:pPr>
            <a:r>
              <a:rPr lang="it-IT" altLang="it-IT" sz="3000" dirty="0">
                <a:latin typeface="Arial" panose="020B0604020202020204" pitchFamily="34" charset="0"/>
                <a:cs typeface="Arial" panose="020B0604020202020204" pitchFamily="34" charset="0"/>
              </a:rPr>
              <a:t>Si parte dal presupposto che </a:t>
            </a:r>
          </a:p>
          <a:p>
            <a:pPr algn="ctr" eaLnBrk="1" fontAlgn="auto" hangingPunct="1">
              <a:lnSpc>
                <a:spcPct val="170000"/>
              </a:lnSpc>
              <a:spcAft>
                <a:spcPts val="0"/>
              </a:spcAft>
              <a:buFontTx/>
              <a:buNone/>
              <a:defRPr/>
            </a:pPr>
            <a:r>
              <a:rPr lang="it-IT" altLang="it-IT" sz="3000" dirty="0">
                <a:latin typeface="Arial" panose="020B0604020202020204" pitchFamily="34" charset="0"/>
                <a:cs typeface="Arial" panose="020B0604020202020204" pitchFamily="34" charset="0"/>
              </a:rPr>
              <a:t>la decisione della </a:t>
            </a:r>
            <a:r>
              <a:rPr lang="it-IT" altLang="it-IT" sz="3000" b="1" dirty="0">
                <a:latin typeface="Arial" panose="020B0604020202020204" pitchFamily="34" charset="0"/>
                <a:cs typeface="Arial" panose="020B0604020202020204" pitchFamily="34" charset="0"/>
              </a:rPr>
              <a:t>maggioranza</a:t>
            </a:r>
            <a:r>
              <a:rPr lang="it-IT" altLang="it-IT" sz="3000" dirty="0">
                <a:latin typeface="Arial" panose="020B0604020202020204" pitchFamily="34" charset="0"/>
                <a:cs typeface="Arial" panose="020B0604020202020204" pitchFamily="34" charset="0"/>
              </a:rPr>
              <a:t> dei cittadini è sempre giusta e </a:t>
            </a:r>
            <a:r>
              <a:rPr lang="it-IT" altLang="it-IT" sz="3000" b="1" dirty="0">
                <a:latin typeface="Arial" panose="020B0604020202020204" pitchFamily="34" charset="0"/>
                <a:cs typeface="Arial" panose="020B0604020202020204" pitchFamily="34" charset="0"/>
              </a:rPr>
              <a:t>ha sempre ragione</a:t>
            </a:r>
            <a:r>
              <a:rPr lang="it-IT" altLang="it-IT" sz="3000" dirty="0">
                <a:latin typeface="Arial" panose="020B0604020202020204" pitchFamily="34" charset="0"/>
                <a:cs typeface="Arial" panose="020B0604020202020204" pitchFamily="34" charset="0"/>
              </a:rPr>
              <a:t>! </a:t>
            </a:r>
          </a:p>
          <a:p>
            <a:pPr eaLnBrk="1" fontAlgn="auto" hangingPunct="1">
              <a:lnSpc>
                <a:spcPct val="80000"/>
              </a:lnSpc>
              <a:spcAft>
                <a:spcPts val="0"/>
              </a:spcAft>
              <a:buFontTx/>
              <a:buNone/>
              <a:defRPr/>
            </a:pPr>
            <a:endParaRPr lang="it-IT" altLang="it-IT" sz="2000" dirty="0">
              <a:latin typeface="Arial" panose="020B0604020202020204" pitchFamily="34" charset="0"/>
              <a:cs typeface="Arial" panose="020B0604020202020204" pitchFamily="34" charset="0"/>
            </a:endParaRPr>
          </a:p>
          <a:p>
            <a:pPr lvl="1" algn="ctr" eaLnBrk="1" fontAlgn="auto" hangingPunct="1">
              <a:lnSpc>
                <a:spcPct val="120000"/>
              </a:lnSpc>
              <a:spcAft>
                <a:spcPts val="0"/>
              </a:spcAft>
              <a:buFontTx/>
              <a:buNone/>
              <a:defRPr/>
            </a:pPr>
            <a:r>
              <a:rPr lang="it-IT" altLang="it-IT" sz="2300" dirty="0">
                <a:latin typeface="Arial" panose="020B0604020202020204" pitchFamily="34" charset="0"/>
                <a:cs typeface="Arial" panose="020B0604020202020204" pitchFamily="34" charset="0"/>
              </a:rPr>
              <a:t>Attenzione, siamo sicuri che le scelte giuste nella vita</a:t>
            </a:r>
          </a:p>
          <a:p>
            <a:pPr lvl="1" algn="ctr" eaLnBrk="1" fontAlgn="auto" hangingPunct="1">
              <a:lnSpc>
                <a:spcPct val="120000"/>
              </a:lnSpc>
              <a:spcAft>
                <a:spcPts val="0"/>
              </a:spcAft>
              <a:buFontTx/>
              <a:buNone/>
              <a:defRPr/>
            </a:pPr>
            <a:r>
              <a:rPr lang="it-IT" altLang="it-IT" sz="2300" dirty="0">
                <a:latin typeface="Arial" panose="020B0604020202020204" pitchFamily="34" charset="0"/>
                <a:cs typeface="Arial" panose="020B0604020202020204" pitchFamily="34" charset="0"/>
              </a:rPr>
              <a:t>devono dipendere solo dalla maggioranza di chi aderisce? </a:t>
            </a:r>
          </a:p>
          <a:p>
            <a:pPr lvl="1" eaLnBrk="1" fontAlgn="auto" hangingPunct="1">
              <a:lnSpc>
                <a:spcPct val="170000"/>
              </a:lnSpc>
              <a:spcAft>
                <a:spcPts val="0"/>
              </a:spcAft>
              <a:buFontTx/>
              <a:buNone/>
              <a:defRPr/>
            </a:pPr>
            <a:endParaRPr lang="it-IT" altLang="it-IT" sz="1600" dirty="0">
              <a:latin typeface="Arial" panose="020B0604020202020204" pitchFamily="34" charset="0"/>
              <a:cs typeface="Arial" panose="020B0604020202020204" pitchFamily="34" charset="0"/>
            </a:endParaRPr>
          </a:p>
          <a:p>
            <a:pPr lvl="1" eaLnBrk="1" fontAlgn="auto" hangingPunct="1">
              <a:lnSpc>
                <a:spcPct val="120000"/>
              </a:lnSpc>
              <a:spcAft>
                <a:spcPts val="0"/>
              </a:spcAft>
              <a:buFontTx/>
              <a:buNone/>
              <a:defRPr/>
            </a:pPr>
            <a:r>
              <a:rPr lang="it-IT" altLang="it-IT" sz="2300" dirty="0">
                <a:latin typeface="Arial" panose="020B0604020202020204" pitchFamily="34" charset="0"/>
                <a:cs typeface="Arial" panose="020B0604020202020204" pitchFamily="34" charset="0"/>
              </a:rPr>
              <a:t>Esempio: se la maggioranza dei cittadini di un popolo decide democraticamente, mediante un referendum, </a:t>
            </a:r>
          </a:p>
          <a:p>
            <a:pPr lvl="1" eaLnBrk="1" fontAlgn="auto" hangingPunct="1">
              <a:lnSpc>
                <a:spcPct val="120000"/>
              </a:lnSpc>
              <a:spcAft>
                <a:spcPts val="0"/>
              </a:spcAft>
              <a:buFontTx/>
              <a:buNone/>
              <a:defRPr/>
            </a:pPr>
            <a:r>
              <a:rPr lang="it-IT" altLang="it-IT" sz="2300" dirty="0">
                <a:latin typeface="Arial" panose="020B0604020202020204" pitchFamily="34" charset="0"/>
                <a:cs typeface="Arial" panose="020B0604020202020204" pitchFamily="34" charset="0"/>
              </a:rPr>
              <a:t>che è giusto condannare a morte tutti gli adolescenti drogati o alcolizzati, è sempre giusto?</a:t>
            </a:r>
          </a:p>
          <a:p>
            <a:pPr eaLnBrk="1" fontAlgn="auto" hangingPunct="1">
              <a:lnSpc>
                <a:spcPct val="80000"/>
              </a:lnSpc>
              <a:spcAft>
                <a:spcPts val="0"/>
              </a:spcAft>
              <a:buFontTx/>
              <a:buNone/>
              <a:defRPr/>
            </a:pPr>
            <a:endParaRPr lang="it-IT" altLang="it-IT" sz="1900" dirty="0">
              <a:latin typeface="Arial" panose="020B0604020202020204" pitchFamily="34" charset="0"/>
              <a:cs typeface="Arial" panose="020B0604020202020204" pitchFamily="34" charset="0"/>
            </a:endParaRPr>
          </a:p>
          <a:p>
            <a:pPr algn="ctr" eaLnBrk="1" fontAlgn="auto" hangingPunct="1">
              <a:lnSpc>
                <a:spcPct val="170000"/>
              </a:lnSpc>
              <a:spcAft>
                <a:spcPts val="0"/>
              </a:spcAft>
              <a:buFontTx/>
              <a:buNone/>
              <a:defRPr/>
            </a:pPr>
            <a:r>
              <a:rPr lang="it-IT" altLang="it-IT" sz="3400" b="1" dirty="0">
                <a:latin typeface="Arial" panose="020B0604020202020204" pitchFamily="34" charset="0"/>
                <a:cs typeface="Arial" panose="020B0604020202020204" pitchFamily="34" charset="0"/>
              </a:rPr>
              <a:t>Esistono dei valori di giustizia che si dovrebbero porre al di sopra </a:t>
            </a:r>
          </a:p>
          <a:p>
            <a:pPr algn="ctr" eaLnBrk="1" fontAlgn="auto" hangingPunct="1">
              <a:lnSpc>
                <a:spcPct val="170000"/>
              </a:lnSpc>
              <a:spcAft>
                <a:spcPts val="0"/>
              </a:spcAft>
              <a:buFontTx/>
              <a:buNone/>
              <a:defRPr/>
            </a:pPr>
            <a:r>
              <a:rPr lang="it-IT" altLang="it-IT" sz="3400" b="1" dirty="0">
                <a:latin typeface="Arial" panose="020B0604020202020204" pitchFamily="34" charset="0"/>
                <a:cs typeface="Arial" panose="020B0604020202020204" pitchFamily="34" charset="0"/>
              </a:rPr>
              <a:t>della maggioranza dei cittadini? Quali?</a:t>
            </a:r>
          </a:p>
          <a:p>
            <a:pPr eaLnBrk="1" fontAlgn="auto" hangingPunct="1">
              <a:lnSpc>
                <a:spcPct val="80000"/>
              </a:lnSpc>
              <a:spcAft>
                <a:spcPts val="0"/>
              </a:spcAft>
              <a:buFontTx/>
              <a:buNone/>
              <a:defRPr/>
            </a:pPr>
            <a:endParaRPr lang="it-IT" altLang="it-IT" b="1" dirty="0">
              <a:latin typeface="Arial" panose="020B0604020202020204" pitchFamily="34" charset="0"/>
              <a:cs typeface="Arial" panose="020B0604020202020204" pitchFamily="34" charset="0"/>
            </a:endParaRPr>
          </a:p>
          <a:p>
            <a:pPr lvl="1" algn="ctr" eaLnBrk="1" fontAlgn="auto" hangingPunct="1">
              <a:lnSpc>
                <a:spcPct val="80000"/>
              </a:lnSpc>
              <a:spcAft>
                <a:spcPts val="0"/>
              </a:spcAft>
              <a:buFontTx/>
              <a:buNone/>
              <a:defRPr/>
            </a:pPr>
            <a:r>
              <a:rPr lang="it-IT" altLang="it-IT" sz="2600" dirty="0">
                <a:latin typeface="Arial" panose="020B0604020202020204" pitchFamily="34" charset="0"/>
                <a:cs typeface="Arial" panose="020B0604020202020204" pitchFamily="34" charset="0"/>
              </a:rPr>
              <a:t>La maggioranza dei cittadini è sempre la massima espressione dei valori supremi di giustizia?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427">
                                            <p:txEl>
                                              <p:pRg st="1" end="1"/>
                                            </p:txEl>
                                          </p:spTgt>
                                        </p:tgtEl>
                                        <p:attrNameLst>
                                          <p:attrName>style.visibility</p:attrName>
                                        </p:attrNameLst>
                                      </p:cBhvr>
                                      <p:to>
                                        <p:strVal val="visible"/>
                                      </p:to>
                                    </p:set>
                                    <p:animEffect transition="in" filter="fade">
                                      <p:cBhvr>
                                        <p:cTn id="7" dur="1000"/>
                                        <p:tgtEl>
                                          <p:spTgt spid="103427">
                                            <p:txEl>
                                              <p:pRg st="1" end="1"/>
                                            </p:txEl>
                                          </p:spTgt>
                                        </p:tgtEl>
                                      </p:cBhvr>
                                    </p:animEffect>
                                    <p:anim calcmode="lin" valueType="num">
                                      <p:cBhvr>
                                        <p:cTn id="8" dur="10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342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427">
                                            <p:txEl>
                                              <p:pRg st="2" end="2"/>
                                            </p:txEl>
                                          </p:spTgt>
                                        </p:tgtEl>
                                        <p:attrNameLst>
                                          <p:attrName>style.visibility</p:attrName>
                                        </p:attrNameLst>
                                      </p:cBhvr>
                                      <p:to>
                                        <p:strVal val="visible"/>
                                      </p:to>
                                    </p:set>
                                    <p:animEffect transition="in" filter="fade">
                                      <p:cBhvr>
                                        <p:cTn id="12" dur="1000"/>
                                        <p:tgtEl>
                                          <p:spTgt spid="103427">
                                            <p:txEl>
                                              <p:pRg st="2" end="2"/>
                                            </p:txEl>
                                          </p:spTgt>
                                        </p:tgtEl>
                                      </p:cBhvr>
                                    </p:animEffect>
                                    <p:anim calcmode="lin" valueType="num">
                                      <p:cBhvr>
                                        <p:cTn id="13" dur="10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34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427">
                                            <p:txEl>
                                              <p:pRg st="4" end="4"/>
                                            </p:txEl>
                                          </p:spTgt>
                                        </p:tgtEl>
                                        <p:attrNameLst>
                                          <p:attrName>style.visibility</p:attrName>
                                        </p:attrNameLst>
                                      </p:cBhvr>
                                      <p:to>
                                        <p:strVal val="visible"/>
                                      </p:to>
                                    </p:set>
                                    <p:animEffect transition="in" filter="fade">
                                      <p:cBhvr>
                                        <p:cTn id="19" dur="1000"/>
                                        <p:tgtEl>
                                          <p:spTgt spid="103427">
                                            <p:txEl>
                                              <p:pRg st="4" end="4"/>
                                            </p:txEl>
                                          </p:spTgt>
                                        </p:tgtEl>
                                      </p:cBhvr>
                                    </p:animEffect>
                                    <p:anim calcmode="lin" valueType="num">
                                      <p:cBhvr>
                                        <p:cTn id="20" dur="1000" fill="hold"/>
                                        <p:tgtEl>
                                          <p:spTgt spid="103427">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03427">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427">
                                            <p:txEl>
                                              <p:pRg st="5" end="5"/>
                                            </p:txEl>
                                          </p:spTgt>
                                        </p:tgtEl>
                                        <p:attrNameLst>
                                          <p:attrName>style.visibility</p:attrName>
                                        </p:attrNameLst>
                                      </p:cBhvr>
                                      <p:to>
                                        <p:strVal val="visible"/>
                                      </p:to>
                                    </p:set>
                                    <p:animEffect transition="in" filter="fade">
                                      <p:cBhvr>
                                        <p:cTn id="24" dur="1000"/>
                                        <p:tgtEl>
                                          <p:spTgt spid="103427">
                                            <p:txEl>
                                              <p:pRg st="5" end="5"/>
                                            </p:txEl>
                                          </p:spTgt>
                                        </p:tgtEl>
                                      </p:cBhvr>
                                    </p:animEffect>
                                    <p:anim calcmode="lin" valueType="num">
                                      <p:cBhvr>
                                        <p:cTn id="25" dur="1000" fill="hold"/>
                                        <p:tgtEl>
                                          <p:spTgt spid="103427">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0342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3427">
                                            <p:txEl>
                                              <p:pRg st="7" end="7"/>
                                            </p:txEl>
                                          </p:spTgt>
                                        </p:tgtEl>
                                        <p:attrNameLst>
                                          <p:attrName>style.visibility</p:attrName>
                                        </p:attrNameLst>
                                      </p:cBhvr>
                                      <p:to>
                                        <p:strVal val="visible"/>
                                      </p:to>
                                    </p:set>
                                    <p:animEffect transition="in" filter="fade">
                                      <p:cBhvr>
                                        <p:cTn id="31" dur="1000"/>
                                        <p:tgtEl>
                                          <p:spTgt spid="103427">
                                            <p:txEl>
                                              <p:pRg st="7" end="7"/>
                                            </p:txEl>
                                          </p:spTgt>
                                        </p:tgtEl>
                                      </p:cBhvr>
                                    </p:animEffect>
                                    <p:anim calcmode="lin" valueType="num">
                                      <p:cBhvr>
                                        <p:cTn id="32" dur="1000" fill="hold"/>
                                        <p:tgtEl>
                                          <p:spTgt spid="103427">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103427">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3427">
                                            <p:txEl>
                                              <p:pRg st="8" end="8"/>
                                            </p:txEl>
                                          </p:spTgt>
                                        </p:tgtEl>
                                        <p:attrNameLst>
                                          <p:attrName>style.visibility</p:attrName>
                                        </p:attrNameLst>
                                      </p:cBhvr>
                                      <p:to>
                                        <p:strVal val="visible"/>
                                      </p:to>
                                    </p:set>
                                    <p:animEffect transition="in" filter="fade">
                                      <p:cBhvr>
                                        <p:cTn id="36" dur="1000"/>
                                        <p:tgtEl>
                                          <p:spTgt spid="103427">
                                            <p:txEl>
                                              <p:pRg st="8" end="8"/>
                                            </p:txEl>
                                          </p:spTgt>
                                        </p:tgtEl>
                                      </p:cBhvr>
                                    </p:animEffect>
                                    <p:anim calcmode="lin" valueType="num">
                                      <p:cBhvr>
                                        <p:cTn id="37" dur="1000" fill="hold"/>
                                        <p:tgtEl>
                                          <p:spTgt spid="103427">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10342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3427">
                                            <p:txEl>
                                              <p:pRg st="10" end="10"/>
                                            </p:txEl>
                                          </p:spTgt>
                                        </p:tgtEl>
                                        <p:attrNameLst>
                                          <p:attrName>style.visibility</p:attrName>
                                        </p:attrNameLst>
                                      </p:cBhvr>
                                      <p:to>
                                        <p:strVal val="visible"/>
                                      </p:to>
                                    </p:set>
                                    <p:animEffect transition="in" filter="fade">
                                      <p:cBhvr>
                                        <p:cTn id="43" dur="1000"/>
                                        <p:tgtEl>
                                          <p:spTgt spid="103427">
                                            <p:txEl>
                                              <p:pRg st="10" end="10"/>
                                            </p:txEl>
                                          </p:spTgt>
                                        </p:tgtEl>
                                      </p:cBhvr>
                                    </p:animEffect>
                                    <p:anim calcmode="lin" valueType="num">
                                      <p:cBhvr>
                                        <p:cTn id="44" dur="1000" fill="hold"/>
                                        <p:tgtEl>
                                          <p:spTgt spid="103427">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103427">
                                            <p:txEl>
                                              <p:pRg st="10" end="1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3427">
                                            <p:txEl>
                                              <p:pRg st="11" end="11"/>
                                            </p:txEl>
                                          </p:spTgt>
                                        </p:tgtEl>
                                        <p:attrNameLst>
                                          <p:attrName>style.visibility</p:attrName>
                                        </p:attrNameLst>
                                      </p:cBhvr>
                                      <p:to>
                                        <p:strVal val="visible"/>
                                      </p:to>
                                    </p:set>
                                    <p:animEffect transition="in" filter="fade">
                                      <p:cBhvr>
                                        <p:cTn id="48" dur="1000"/>
                                        <p:tgtEl>
                                          <p:spTgt spid="103427">
                                            <p:txEl>
                                              <p:pRg st="11" end="11"/>
                                            </p:txEl>
                                          </p:spTgt>
                                        </p:tgtEl>
                                      </p:cBhvr>
                                    </p:animEffect>
                                    <p:anim calcmode="lin" valueType="num">
                                      <p:cBhvr>
                                        <p:cTn id="49" dur="1000" fill="hold"/>
                                        <p:tgtEl>
                                          <p:spTgt spid="103427">
                                            <p:txEl>
                                              <p:pRg st="11" end="11"/>
                                            </p:txEl>
                                          </p:spTgt>
                                        </p:tgtEl>
                                        <p:attrNameLst>
                                          <p:attrName>ppt_x</p:attrName>
                                        </p:attrNameLst>
                                      </p:cBhvr>
                                      <p:tavLst>
                                        <p:tav tm="0">
                                          <p:val>
                                            <p:strVal val="#ppt_x"/>
                                          </p:val>
                                        </p:tav>
                                        <p:tav tm="100000">
                                          <p:val>
                                            <p:strVal val="#ppt_x"/>
                                          </p:val>
                                        </p:tav>
                                      </p:tavLst>
                                    </p:anim>
                                    <p:anim calcmode="lin" valueType="num">
                                      <p:cBhvr>
                                        <p:cTn id="50" dur="1000" fill="hold"/>
                                        <p:tgtEl>
                                          <p:spTgt spid="10342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03427">
                                            <p:txEl>
                                              <p:pRg st="13" end="13"/>
                                            </p:txEl>
                                          </p:spTgt>
                                        </p:tgtEl>
                                        <p:attrNameLst>
                                          <p:attrName>style.visibility</p:attrName>
                                        </p:attrNameLst>
                                      </p:cBhvr>
                                      <p:to>
                                        <p:strVal val="visible"/>
                                      </p:to>
                                    </p:set>
                                    <p:animEffect transition="in" filter="fade">
                                      <p:cBhvr>
                                        <p:cTn id="55" dur="1000"/>
                                        <p:tgtEl>
                                          <p:spTgt spid="103427">
                                            <p:txEl>
                                              <p:pRg st="13" end="13"/>
                                            </p:txEl>
                                          </p:spTgt>
                                        </p:tgtEl>
                                      </p:cBhvr>
                                    </p:animEffect>
                                    <p:anim calcmode="lin" valueType="num">
                                      <p:cBhvr>
                                        <p:cTn id="56" dur="1000" fill="hold"/>
                                        <p:tgtEl>
                                          <p:spTgt spid="103427">
                                            <p:txEl>
                                              <p:pRg st="13" end="13"/>
                                            </p:txEl>
                                          </p:spTgt>
                                        </p:tgtEl>
                                        <p:attrNameLst>
                                          <p:attrName>ppt_x</p:attrName>
                                        </p:attrNameLst>
                                      </p:cBhvr>
                                      <p:tavLst>
                                        <p:tav tm="0">
                                          <p:val>
                                            <p:strVal val="#ppt_x"/>
                                          </p:val>
                                        </p:tav>
                                        <p:tav tm="100000">
                                          <p:val>
                                            <p:strVal val="#ppt_x"/>
                                          </p:val>
                                        </p:tav>
                                      </p:tavLst>
                                    </p:anim>
                                    <p:anim calcmode="lin" valueType="num">
                                      <p:cBhvr>
                                        <p:cTn id="57" dur="1000" fill="hold"/>
                                        <p:tgtEl>
                                          <p:spTgt spid="103427">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7" name="Rettangolo 5"/>
          <p:cNvSpPr>
            <a:spLocks noChangeArrowheads="1"/>
          </p:cNvSpPr>
          <p:nvPr/>
        </p:nvSpPr>
        <p:spPr bwMode="auto">
          <a:xfrm>
            <a:off x="4337539" y="1988840"/>
            <a:ext cx="3516922" cy="4478149"/>
          </a:xfrm>
          <a:prstGeom prst="rect">
            <a:avLst/>
          </a:prstGeom>
          <a:gradFill>
            <a:gsLst>
              <a:gs pos="0">
                <a:srgbClr val="F7FAFD"/>
              </a:gs>
              <a:gs pos="76000">
                <a:srgbClr val="B5D2EC"/>
              </a:gs>
            </a:gsLst>
            <a:lin ang="5400000" scaled="1"/>
          </a:gradFill>
          <a:ln w="57150">
            <a:solidFill>
              <a:schemeClr val="tx1"/>
            </a:solid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2000" b="1" dirty="0">
                <a:latin typeface="Arial" panose="020B0604020202020204" pitchFamily="34" charset="0"/>
              </a:rPr>
              <a:t>Una menzogna </a:t>
            </a:r>
          </a:p>
          <a:p>
            <a:pPr algn="ctr">
              <a:lnSpc>
                <a:spcPct val="150000"/>
              </a:lnSpc>
              <a:spcBef>
                <a:spcPct val="0"/>
              </a:spcBef>
              <a:buFontTx/>
              <a:buNone/>
            </a:pPr>
            <a:r>
              <a:rPr lang="it-IT" altLang="it-IT" sz="2000" b="1" dirty="0">
                <a:latin typeface="Arial" panose="020B0604020202020204" pitchFamily="34" charset="0"/>
              </a:rPr>
              <a:t>non diventa verità,</a:t>
            </a:r>
          </a:p>
          <a:p>
            <a:pPr algn="ctr">
              <a:lnSpc>
                <a:spcPct val="150000"/>
              </a:lnSpc>
              <a:spcBef>
                <a:spcPct val="0"/>
              </a:spcBef>
              <a:buFontTx/>
              <a:buNone/>
            </a:pPr>
            <a:endParaRPr lang="it-IT" altLang="it-IT" sz="1000" dirty="0">
              <a:latin typeface="Arial" panose="020B0604020202020204" pitchFamily="34" charset="0"/>
            </a:endParaRPr>
          </a:p>
          <a:p>
            <a:pPr algn="ctr">
              <a:lnSpc>
                <a:spcPct val="150000"/>
              </a:lnSpc>
              <a:spcBef>
                <a:spcPct val="0"/>
              </a:spcBef>
              <a:buFontTx/>
              <a:buNone/>
            </a:pPr>
            <a:r>
              <a:rPr lang="it-IT" altLang="it-IT" sz="2000" b="1" dirty="0">
                <a:latin typeface="Arial" panose="020B0604020202020204" pitchFamily="34" charset="0"/>
              </a:rPr>
              <a:t>il torto </a:t>
            </a:r>
          </a:p>
          <a:p>
            <a:pPr algn="ctr">
              <a:lnSpc>
                <a:spcPct val="150000"/>
              </a:lnSpc>
              <a:spcBef>
                <a:spcPct val="0"/>
              </a:spcBef>
              <a:buFontTx/>
              <a:buNone/>
            </a:pPr>
            <a:r>
              <a:rPr lang="it-IT" altLang="it-IT" sz="2000" b="1" dirty="0">
                <a:latin typeface="Arial" panose="020B0604020202020204" pitchFamily="34" charset="0"/>
              </a:rPr>
              <a:t>non diventa ragione</a:t>
            </a:r>
          </a:p>
          <a:p>
            <a:pPr algn="ctr">
              <a:lnSpc>
                <a:spcPct val="150000"/>
              </a:lnSpc>
              <a:spcBef>
                <a:spcPct val="0"/>
              </a:spcBef>
              <a:buFontTx/>
              <a:buNone/>
            </a:pPr>
            <a:endParaRPr lang="it-IT" altLang="it-IT" sz="1000" b="1" dirty="0">
              <a:latin typeface="Arial" panose="020B0604020202020204" pitchFamily="34" charset="0"/>
            </a:endParaRPr>
          </a:p>
          <a:p>
            <a:pPr algn="ctr">
              <a:lnSpc>
                <a:spcPct val="150000"/>
              </a:lnSpc>
              <a:spcBef>
                <a:spcPct val="0"/>
              </a:spcBef>
              <a:buFontTx/>
              <a:buNone/>
            </a:pPr>
            <a:r>
              <a:rPr lang="it-IT" altLang="it-IT" sz="2000" b="1" dirty="0">
                <a:latin typeface="Arial" panose="020B0604020202020204" pitchFamily="34" charset="0"/>
              </a:rPr>
              <a:t>e il male </a:t>
            </a:r>
          </a:p>
          <a:p>
            <a:pPr algn="ctr">
              <a:lnSpc>
                <a:spcPct val="150000"/>
              </a:lnSpc>
              <a:spcBef>
                <a:spcPct val="0"/>
              </a:spcBef>
              <a:buFontTx/>
              <a:buNone/>
            </a:pPr>
            <a:r>
              <a:rPr lang="it-IT" altLang="it-IT" sz="2000" b="1" dirty="0">
                <a:latin typeface="Arial" panose="020B0604020202020204" pitchFamily="34" charset="0"/>
              </a:rPr>
              <a:t>non diventa buono,</a:t>
            </a:r>
          </a:p>
          <a:p>
            <a:pPr algn="ctr">
              <a:lnSpc>
                <a:spcPct val="150000"/>
              </a:lnSpc>
              <a:spcBef>
                <a:spcPct val="0"/>
              </a:spcBef>
              <a:buFontTx/>
              <a:buNone/>
            </a:pPr>
            <a:endParaRPr lang="it-IT" altLang="it-IT" sz="1000" b="1" dirty="0">
              <a:latin typeface="Arial" panose="020B0604020202020204" pitchFamily="34" charset="0"/>
            </a:endParaRPr>
          </a:p>
          <a:p>
            <a:pPr algn="ctr">
              <a:lnSpc>
                <a:spcPct val="150000"/>
              </a:lnSpc>
              <a:spcBef>
                <a:spcPct val="0"/>
              </a:spcBef>
              <a:buFontTx/>
              <a:buNone/>
            </a:pPr>
            <a:r>
              <a:rPr lang="it-IT" altLang="it-IT" sz="2000" b="1" dirty="0">
                <a:latin typeface="Arial" panose="020B0604020202020204" pitchFamily="34" charset="0"/>
              </a:rPr>
              <a:t>solo perché è accettato </a:t>
            </a:r>
          </a:p>
          <a:p>
            <a:pPr algn="ctr">
              <a:lnSpc>
                <a:spcPct val="150000"/>
              </a:lnSpc>
              <a:spcBef>
                <a:spcPct val="0"/>
              </a:spcBef>
              <a:buFontTx/>
              <a:buNone/>
            </a:pPr>
            <a:r>
              <a:rPr lang="it-IT" altLang="it-IT" sz="2000" b="1" dirty="0">
                <a:latin typeface="Arial" panose="020B0604020202020204" pitchFamily="34" charset="0"/>
              </a:rPr>
              <a:t>da una maggioranza</a:t>
            </a:r>
          </a:p>
        </p:txBody>
      </p:sp>
      <p:sp>
        <p:nvSpPr>
          <p:cNvPr id="2" name="Rettangolo 1"/>
          <p:cNvSpPr/>
          <p:nvPr/>
        </p:nvSpPr>
        <p:spPr>
          <a:xfrm>
            <a:off x="1216299" y="826880"/>
            <a:ext cx="9759403" cy="707886"/>
          </a:xfrm>
          <a:prstGeom prst="rect">
            <a:avLst/>
          </a:prstGeom>
          <a:solidFill>
            <a:schemeClr val="bg1"/>
          </a:solidFill>
        </p:spPr>
        <p:txBody>
          <a:bodyPr wrap="none">
            <a:spAutoFit/>
          </a:bodyPr>
          <a:lstStyle/>
          <a:p>
            <a:r>
              <a:rPr lang="it-IT" altLang="it-IT" sz="4000" b="1" dirty="0"/>
              <a:t>La Maggioranza ha sempre RAGIONE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wedge">
                                      <p:cBhvr>
                                        <p:cTn id="12" dur="2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84000">
              <a:srgbClr val="00009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515380" y="31886"/>
            <a:ext cx="11161240" cy="6407993"/>
          </a:xfrm>
          <a:noFill/>
          <a:ln>
            <a:noFill/>
          </a:ln>
        </p:spPr>
        <p:txBody>
          <a:bodyPr rtlCol="0">
            <a:normAutofit/>
          </a:bodyPr>
          <a:lstStyle/>
          <a:p>
            <a:pPr eaLnBrk="1" fontAlgn="auto" hangingPunct="1">
              <a:lnSpc>
                <a:spcPct val="80000"/>
              </a:lnSpc>
              <a:spcAft>
                <a:spcPts val="0"/>
              </a:spcAft>
              <a:buFontTx/>
              <a:buNone/>
              <a:defRPr/>
            </a:pPr>
            <a:endParaRPr lang="it-IT" altLang="it-IT" sz="2000" b="1" dirty="0"/>
          </a:p>
          <a:p>
            <a:pPr lvl="1" algn="ctr" eaLnBrk="1" fontAlgn="auto" hangingPunct="1">
              <a:lnSpc>
                <a:spcPct val="80000"/>
              </a:lnSpc>
              <a:spcAft>
                <a:spcPts val="0"/>
              </a:spcAft>
              <a:buFontTx/>
              <a:buNone/>
              <a:defRPr/>
            </a:pPr>
            <a:r>
              <a:rPr lang="it-IT" altLang="it-IT" b="1" dirty="0">
                <a:latin typeface="Arial" panose="020B0604020202020204" pitchFamily="34" charset="0"/>
                <a:cs typeface="Arial" panose="020B0604020202020204" pitchFamily="34" charset="0"/>
              </a:rPr>
              <a:t>RIEPILOGO  -  EVOLUZIONE  DELLA  LEGGE</a:t>
            </a:r>
          </a:p>
          <a:p>
            <a:pPr lvl="1" eaLnBrk="1" fontAlgn="auto" hangingPunct="1">
              <a:lnSpc>
                <a:spcPct val="150000"/>
              </a:lnSpc>
              <a:spcAft>
                <a:spcPts val="0"/>
              </a:spcAft>
              <a:buFontTx/>
              <a:buNone/>
              <a:defRPr/>
            </a:pPr>
            <a:endParaRPr lang="it-IT" altLang="it-IT" sz="2000" dirty="0">
              <a:latin typeface="Arial" panose="020B0604020202020204" pitchFamily="34" charset="0"/>
              <a:cs typeface="Arial" panose="020B0604020202020204" pitchFamily="34" charset="0"/>
            </a:endParaRPr>
          </a:p>
        </p:txBody>
      </p:sp>
      <p:graphicFrame>
        <p:nvGraphicFramePr>
          <p:cNvPr id="6" name="Tabella 5"/>
          <p:cNvGraphicFramePr>
            <a:graphicFrameLocks noGrp="1"/>
          </p:cNvGraphicFramePr>
          <p:nvPr>
            <p:extLst>
              <p:ext uri="{D42A27DB-BD31-4B8C-83A1-F6EECF244321}">
                <p14:modId xmlns:p14="http://schemas.microsoft.com/office/powerpoint/2010/main" val="1002469510"/>
              </p:ext>
            </p:extLst>
          </p:nvPr>
        </p:nvGraphicFramePr>
        <p:xfrm>
          <a:off x="911424" y="836712"/>
          <a:ext cx="10369152" cy="569976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3264545613"/>
                    </a:ext>
                  </a:extLst>
                </a:gridCol>
                <a:gridCol w="3312368">
                  <a:extLst>
                    <a:ext uri="{9D8B030D-6E8A-4147-A177-3AD203B41FA5}">
                      <a16:colId xmlns:a16="http://schemas.microsoft.com/office/drawing/2014/main" val="666938014"/>
                    </a:ext>
                  </a:extLst>
                </a:gridCol>
                <a:gridCol w="4824536">
                  <a:extLst>
                    <a:ext uri="{9D8B030D-6E8A-4147-A177-3AD203B41FA5}">
                      <a16:colId xmlns:a16="http://schemas.microsoft.com/office/drawing/2014/main" val="2388076806"/>
                    </a:ext>
                  </a:extLst>
                </a:gridCol>
              </a:tblGrid>
              <a:tr h="414496">
                <a:tc>
                  <a:txBody>
                    <a:bodyPr/>
                    <a:lstStyle/>
                    <a:p>
                      <a:r>
                        <a:rPr lang="it-IT" altLang="it-IT" sz="1800" b="1" i="1" dirty="0">
                          <a:latin typeface="Arial" panose="020B0604020202020204" pitchFamily="34" charset="0"/>
                          <a:cs typeface="Arial" panose="020B0604020202020204" pitchFamily="34" charset="0"/>
                        </a:rPr>
                        <a:t>tipo</a:t>
                      </a:r>
                      <a:endParaRPr lang="it-IT" dirty="0"/>
                    </a:p>
                  </a:txBody>
                  <a:tcPr/>
                </a:tc>
                <a:tc>
                  <a:txBody>
                    <a:bodyPr/>
                    <a:lstStyle/>
                    <a:p>
                      <a:r>
                        <a:rPr lang="it-IT" altLang="it-IT" sz="1800" b="1" i="1" dirty="0">
                          <a:latin typeface="Arial" panose="020B0604020202020204" pitchFamily="34" charset="0"/>
                          <a:cs typeface="Arial" panose="020B0604020202020204" pitchFamily="34" charset="0"/>
                        </a:rPr>
                        <a:t>periodo</a:t>
                      </a:r>
                      <a:endParaRPr lang="it-IT"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it-IT" altLang="it-IT" sz="2000" b="1" i="1" dirty="0">
                          <a:latin typeface="Arial" panose="020B0604020202020204" pitchFamily="34" charset="0"/>
                          <a:cs typeface="Arial" panose="020B0604020202020204" pitchFamily="34" charset="0"/>
                        </a:rPr>
                        <a:t>caratteristica esempio</a:t>
                      </a:r>
                      <a:endParaRPr lang="it-IT" altLang="it-IT" sz="2000" dirty="0">
                        <a:latin typeface="Arial" panose="020B0604020202020204" pitchFamily="34" charset="0"/>
                        <a:cs typeface="Arial" panose="020B0604020202020204" pitchFamily="34" charset="0"/>
                      </a:endParaRPr>
                    </a:p>
                    <a:p>
                      <a:endParaRPr lang="it-IT" dirty="0"/>
                    </a:p>
                  </a:txBody>
                  <a:tcPr/>
                </a:tc>
                <a:extLst>
                  <a:ext uri="{0D108BD9-81ED-4DB2-BD59-A6C34878D82A}">
                    <a16:rowId xmlns:a16="http://schemas.microsoft.com/office/drawing/2014/main" val="3703834433"/>
                  </a:ext>
                </a:extLst>
              </a:tr>
              <a:tr h="370840">
                <a:tc>
                  <a:txBody>
                    <a:bodyPr/>
                    <a:lstStyle/>
                    <a:p>
                      <a:endParaRPr lang="it-IT" altLang="it-IT" sz="1600" b="1" dirty="0">
                        <a:solidFill>
                          <a:srgbClr val="FF0000"/>
                        </a:solidFill>
                        <a:latin typeface="Arial" panose="020B0604020202020204" pitchFamily="34" charset="0"/>
                        <a:cs typeface="Arial" panose="020B0604020202020204" pitchFamily="34" charset="0"/>
                      </a:endParaRPr>
                    </a:p>
                    <a:p>
                      <a:pPr>
                        <a:lnSpc>
                          <a:spcPct val="150000"/>
                        </a:lnSpc>
                      </a:pPr>
                      <a:r>
                        <a:rPr lang="it-IT" altLang="it-IT" sz="1600" b="1" dirty="0">
                          <a:solidFill>
                            <a:srgbClr val="FF0000"/>
                          </a:solidFill>
                          <a:latin typeface="Arial" panose="020B0604020202020204" pitchFamily="34" charset="0"/>
                          <a:cs typeface="Arial" panose="020B0604020202020204" pitchFamily="34" charset="0"/>
                        </a:rPr>
                        <a:t>1 - Legge </a:t>
                      </a:r>
                    </a:p>
                    <a:p>
                      <a:pPr>
                        <a:lnSpc>
                          <a:spcPct val="150000"/>
                        </a:lnSpc>
                      </a:pPr>
                      <a:r>
                        <a:rPr lang="it-IT" altLang="it-IT" sz="1600" b="1" dirty="0">
                          <a:solidFill>
                            <a:srgbClr val="FF0000"/>
                          </a:solidFill>
                          <a:latin typeface="Arial" panose="020B0604020202020204" pitchFamily="34" charset="0"/>
                          <a:cs typeface="Arial" panose="020B0604020202020204" pitchFamily="34" charset="0"/>
                        </a:rPr>
                        <a:t>della Giungla</a:t>
                      </a:r>
                      <a:r>
                        <a:rPr lang="it-IT" altLang="it-IT" sz="1600" dirty="0">
                          <a:latin typeface="Arial" panose="020B0604020202020204" pitchFamily="34" charset="0"/>
                          <a:cs typeface="Arial" panose="020B0604020202020204" pitchFamily="34" charset="0"/>
                        </a:rPr>
                        <a:t> </a:t>
                      </a:r>
                    </a:p>
                    <a:p>
                      <a:endParaRPr lang="it-IT" sz="1600" dirty="0"/>
                    </a:p>
                  </a:txBody>
                  <a:tcPr/>
                </a:tc>
                <a:tc>
                  <a:txBody>
                    <a:bodyPr/>
                    <a:lstStyle/>
                    <a:p>
                      <a:endParaRPr lang="it-IT" altLang="it-IT" sz="1600" dirty="0">
                        <a:latin typeface="Arial" panose="020B0604020202020204" pitchFamily="34" charset="0"/>
                        <a:cs typeface="Arial" panose="020B0604020202020204" pitchFamily="34" charset="0"/>
                      </a:endParaRPr>
                    </a:p>
                    <a:p>
                      <a:r>
                        <a:rPr lang="it-IT" altLang="it-IT" sz="1600" dirty="0">
                          <a:latin typeface="Arial" panose="020B0604020202020204" pitchFamily="34" charset="0"/>
                          <a:cs typeface="Arial" panose="020B0604020202020204" pitchFamily="34" charset="0"/>
                        </a:rPr>
                        <a:t>primitivo </a:t>
                      </a:r>
                      <a:endParaRPr lang="it-IT" sz="1600" dirty="0"/>
                    </a:p>
                  </a:txBody>
                  <a:tcPr/>
                </a:tc>
                <a:tc>
                  <a:txBody>
                    <a:bodyPr/>
                    <a:lstStyle/>
                    <a:p>
                      <a:pPr lvl="0" algn="r" eaLnBrk="1" fontAlgn="auto" hangingPunct="1">
                        <a:lnSpc>
                          <a:spcPct val="100000"/>
                        </a:lnSpc>
                        <a:spcAft>
                          <a:spcPts val="0"/>
                        </a:spcAft>
                        <a:buFontTx/>
                        <a:buNone/>
                        <a:defRPr/>
                      </a:pPr>
                      <a:endParaRPr lang="it-IT" altLang="it-IT" sz="1400" i="1" dirty="0">
                        <a:latin typeface="Arial" panose="020B0604020202020204" pitchFamily="34" charset="0"/>
                        <a:cs typeface="Arial" panose="020B0604020202020204" pitchFamily="34" charset="0"/>
                      </a:endParaRPr>
                    </a:p>
                    <a:p>
                      <a:pPr marL="0" lvl="0" algn="r" defTabSz="914400" rtl="0" eaLnBrk="1" fontAlgn="auto" latinLnBrk="0" hangingPunct="1">
                        <a:lnSpc>
                          <a:spcPct val="150000"/>
                        </a:lnSpc>
                        <a:spcAft>
                          <a:spcPts val="0"/>
                        </a:spcAft>
                        <a:buFontTx/>
                        <a:buNone/>
                        <a:defRPr/>
                      </a:pPr>
                      <a:r>
                        <a:rPr lang="it-IT" altLang="it-IT" sz="1200" i="1" kern="1200" dirty="0">
                          <a:solidFill>
                            <a:schemeClr val="dk1"/>
                          </a:solidFill>
                          <a:latin typeface="Arial" panose="020B0604020202020204" pitchFamily="34" charset="0"/>
                          <a:ea typeface="+mn-ea"/>
                          <a:cs typeface="Arial" panose="020B0604020202020204" pitchFamily="34" charset="0"/>
                        </a:rPr>
                        <a:t>vince il più forte; il più potente è il più importante, </a:t>
                      </a:r>
                    </a:p>
                    <a:p>
                      <a:pPr marL="0" lvl="0" algn="r" defTabSz="914400" rtl="0" eaLnBrk="1" fontAlgn="auto" latinLnBrk="0" hangingPunct="1">
                        <a:lnSpc>
                          <a:spcPct val="150000"/>
                        </a:lnSpc>
                        <a:spcAft>
                          <a:spcPts val="0"/>
                        </a:spcAft>
                        <a:buFontTx/>
                        <a:buNone/>
                        <a:defRPr/>
                      </a:pPr>
                      <a:r>
                        <a:rPr lang="it-IT" altLang="it-IT" sz="1200" i="1" kern="1200" dirty="0">
                          <a:solidFill>
                            <a:schemeClr val="dk1"/>
                          </a:solidFill>
                          <a:latin typeface="Arial" panose="020B0604020202020204" pitchFamily="34" charset="0"/>
                          <a:ea typeface="+mn-ea"/>
                          <a:cs typeface="Arial" panose="020B0604020202020204" pitchFamily="34" charset="0"/>
                        </a:rPr>
                        <a:t>gli altri devono sottomettersi a lui, es. le guerre, </a:t>
                      </a:r>
                    </a:p>
                    <a:p>
                      <a:pPr marL="0" lvl="0" algn="r" defTabSz="914400" rtl="0" eaLnBrk="1" fontAlgn="auto" latinLnBrk="0" hangingPunct="1">
                        <a:lnSpc>
                          <a:spcPct val="150000"/>
                        </a:lnSpc>
                        <a:spcAft>
                          <a:spcPts val="0"/>
                        </a:spcAft>
                        <a:buFontTx/>
                        <a:buNone/>
                        <a:defRPr/>
                      </a:pPr>
                      <a:r>
                        <a:rPr lang="it-IT" altLang="it-IT" sz="1200" i="1" kern="1200" dirty="0">
                          <a:solidFill>
                            <a:schemeClr val="dk1"/>
                          </a:solidFill>
                          <a:latin typeface="Arial" panose="020B0604020202020204" pitchFamily="34" charset="0"/>
                          <a:ea typeface="+mn-ea"/>
                          <a:cs typeface="Arial" panose="020B0604020202020204" pitchFamily="34" charset="0"/>
                        </a:rPr>
                        <a:t>la supremazia economica</a:t>
                      </a:r>
                      <a:endParaRPr lang="it-IT" sz="1200" i="1"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470277676"/>
                  </a:ext>
                </a:extLst>
              </a:tr>
              <a:tr h="370840">
                <a:tc>
                  <a:txBody>
                    <a:bodyPr/>
                    <a:lstStyle/>
                    <a:p>
                      <a:endParaRPr lang="it-IT" altLang="it-IT" sz="1600" b="1" dirty="0">
                        <a:solidFill>
                          <a:srgbClr val="FF0000"/>
                        </a:solidFill>
                        <a:latin typeface="Arial" panose="020B0604020202020204" pitchFamily="34" charset="0"/>
                        <a:cs typeface="Arial" panose="020B0604020202020204" pitchFamily="34" charset="0"/>
                      </a:endParaRPr>
                    </a:p>
                    <a:p>
                      <a:pPr>
                        <a:lnSpc>
                          <a:spcPct val="150000"/>
                        </a:lnSpc>
                      </a:pPr>
                      <a:r>
                        <a:rPr lang="it-IT" altLang="it-IT" sz="1600" b="1" dirty="0">
                          <a:solidFill>
                            <a:srgbClr val="FF0000"/>
                          </a:solidFill>
                          <a:latin typeface="Arial" panose="020B0604020202020204" pitchFamily="34" charset="0"/>
                          <a:cs typeface="Arial" panose="020B0604020202020204" pitchFamily="34" charset="0"/>
                        </a:rPr>
                        <a:t>2 - Legge </a:t>
                      </a:r>
                    </a:p>
                    <a:p>
                      <a:pPr>
                        <a:lnSpc>
                          <a:spcPct val="150000"/>
                        </a:lnSpc>
                      </a:pPr>
                      <a:r>
                        <a:rPr lang="it-IT" altLang="it-IT" sz="1600" b="1" dirty="0">
                          <a:solidFill>
                            <a:srgbClr val="FF0000"/>
                          </a:solidFill>
                          <a:latin typeface="Arial" panose="020B0604020202020204" pitchFamily="34" charset="0"/>
                          <a:cs typeface="Arial" panose="020B0604020202020204" pitchFamily="34" charset="0"/>
                        </a:rPr>
                        <a:t>del Taglione</a:t>
                      </a:r>
                      <a:r>
                        <a:rPr lang="it-IT" altLang="it-IT" sz="1600" dirty="0">
                          <a:latin typeface="Arial" panose="020B0604020202020204" pitchFamily="34" charset="0"/>
                          <a:cs typeface="Arial" panose="020B0604020202020204" pitchFamily="34" charset="0"/>
                        </a:rPr>
                        <a:t> </a:t>
                      </a:r>
                      <a:endParaRPr lang="it-IT" sz="1600" dirty="0"/>
                    </a:p>
                  </a:txBody>
                  <a:tcPr/>
                </a:tc>
                <a:tc>
                  <a:txBody>
                    <a:bodyPr/>
                    <a:lstStyle/>
                    <a:p>
                      <a:pPr lvl="0" algn="l" eaLnBrk="1" fontAlgn="auto" hangingPunct="1">
                        <a:lnSpc>
                          <a:spcPct val="100000"/>
                        </a:lnSpc>
                        <a:spcAft>
                          <a:spcPts val="0"/>
                        </a:spcAft>
                        <a:buFontTx/>
                        <a:buNone/>
                        <a:defRPr/>
                      </a:pPr>
                      <a:endParaRPr lang="it-IT" altLang="it-IT" sz="1600" dirty="0">
                        <a:latin typeface="Arial" panose="020B0604020202020204" pitchFamily="34" charset="0"/>
                        <a:cs typeface="Arial" panose="020B0604020202020204" pitchFamily="34" charset="0"/>
                      </a:endParaRPr>
                    </a:p>
                    <a:p>
                      <a:pPr lvl="0" algn="l" eaLnBrk="1" fontAlgn="auto" hangingPunct="1">
                        <a:lnSpc>
                          <a:spcPct val="100000"/>
                        </a:lnSpc>
                        <a:spcAft>
                          <a:spcPts val="0"/>
                        </a:spcAft>
                        <a:buFontTx/>
                        <a:buNone/>
                        <a:defRPr/>
                      </a:pPr>
                      <a:r>
                        <a:rPr lang="it-IT" altLang="it-IT" sz="1600" dirty="0">
                          <a:latin typeface="Arial" panose="020B0604020202020204" pitchFamily="34" charset="0"/>
                          <a:cs typeface="Arial" panose="020B0604020202020204" pitchFamily="34" charset="0"/>
                        </a:rPr>
                        <a:t>Nella BIBBIA: periodo di Mosè,</a:t>
                      </a:r>
                      <a:r>
                        <a:rPr lang="it-IT" altLang="it-IT" sz="1600" baseline="0" dirty="0">
                          <a:latin typeface="Arial" panose="020B0604020202020204" pitchFamily="34" charset="0"/>
                          <a:cs typeface="Arial" panose="020B0604020202020204" pitchFamily="34" charset="0"/>
                        </a:rPr>
                        <a:t> </a:t>
                      </a:r>
                    </a:p>
                    <a:p>
                      <a:pPr lvl="0" eaLnBrk="1" fontAlgn="auto" hangingPunct="1">
                        <a:lnSpc>
                          <a:spcPct val="100000"/>
                        </a:lnSpc>
                        <a:spcAft>
                          <a:spcPts val="0"/>
                        </a:spcAft>
                        <a:buFontTx/>
                        <a:buNone/>
                        <a:defRPr/>
                      </a:pPr>
                      <a:r>
                        <a:rPr lang="it-IT" altLang="it-IT" sz="1600" dirty="0">
                          <a:latin typeface="Arial" panose="020B0604020202020204" pitchFamily="34" charset="0"/>
                          <a:cs typeface="Arial" panose="020B0604020202020204" pitchFamily="34" charset="0"/>
                        </a:rPr>
                        <a:t>periodo dei Giudici </a:t>
                      </a:r>
                      <a:endParaRPr lang="it-IT" sz="1600" dirty="0"/>
                    </a:p>
                  </a:txBody>
                  <a:tcPr/>
                </a:tc>
                <a:tc>
                  <a:txBody>
                    <a:bodyPr/>
                    <a:lstStyle/>
                    <a:p>
                      <a:pPr lvl="0" algn="r" eaLnBrk="1" fontAlgn="auto" hangingPunct="1">
                        <a:lnSpc>
                          <a:spcPct val="100000"/>
                        </a:lnSpc>
                        <a:spcAft>
                          <a:spcPts val="0"/>
                        </a:spcAft>
                        <a:buFontTx/>
                        <a:buNone/>
                        <a:defRPr/>
                      </a:pPr>
                      <a:endParaRPr lang="it-IT" altLang="it-IT" sz="1400" i="1" dirty="0">
                        <a:latin typeface="Arial" panose="020B0604020202020204" pitchFamily="34" charset="0"/>
                        <a:cs typeface="Arial" panose="020B0604020202020204" pitchFamily="34" charset="0"/>
                      </a:endParaRPr>
                    </a:p>
                    <a:p>
                      <a:pPr lvl="0" algn="r" eaLnBrk="1" fontAlgn="auto" hangingPunct="1">
                        <a:lnSpc>
                          <a:spcPct val="150000"/>
                        </a:lnSpc>
                        <a:spcAft>
                          <a:spcPts val="0"/>
                        </a:spcAft>
                        <a:buFontTx/>
                        <a:buNone/>
                        <a:defRPr/>
                      </a:pPr>
                      <a:r>
                        <a:rPr lang="it-IT" altLang="it-IT" sz="1200" i="1" dirty="0">
                          <a:latin typeface="Arial" panose="020B0604020202020204" pitchFamily="34" charset="0"/>
                          <a:cs typeface="Arial" panose="020B0604020202020204" pitchFamily="34" charset="0"/>
                        </a:rPr>
                        <a:t>il colpevole deve subire lo stesso tipo di male che ha</a:t>
                      </a:r>
                      <a:r>
                        <a:rPr lang="it-IT" altLang="it-IT" sz="1200" i="1" baseline="0" dirty="0">
                          <a:latin typeface="Arial" panose="020B0604020202020204" pitchFamily="34" charset="0"/>
                          <a:cs typeface="Arial" panose="020B0604020202020204" pitchFamily="34" charset="0"/>
                        </a:rPr>
                        <a:t> </a:t>
                      </a:r>
                      <a:r>
                        <a:rPr lang="it-IT" altLang="it-IT" sz="1200" i="1" dirty="0">
                          <a:latin typeface="Arial" panose="020B0604020202020204" pitchFamily="34" charset="0"/>
                          <a:cs typeface="Arial" panose="020B0604020202020204" pitchFamily="34" charset="0"/>
                        </a:rPr>
                        <a:t>causato. </a:t>
                      </a:r>
                    </a:p>
                    <a:p>
                      <a:pPr lvl="0" algn="r" eaLnBrk="1" fontAlgn="auto" hangingPunct="1">
                        <a:lnSpc>
                          <a:spcPct val="150000"/>
                        </a:lnSpc>
                        <a:spcAft>
                          <a:spcPts val="0"/>
                        </a:spcAft>
                        <a:buFontTx/>
                        <a:buNone/>
                        <a:defRPr/>
                      </a:pPr>
                      <a:r>
                        <a:rPr lang="it-IT" altLang="it-IT" sz="1200" i="1" dirty="0">
                          <a:latin typeface="Arial" panose="020B0604020202020204" pitchFamily="34" charset="0"/>
                          <a:cs typeface="Arial" panose="020B0604020202020204" pitchFamily="34" charset="0"/>
                        </a:rPr>
                        <a:t>Tutti sono importanti </a:t>
                      </a:r>
                      <a:r>
                        <a:rPr lang="it-IT" altLang="it-IT" sz="1200" i="1" baseline="0" dirty="0">
                          <a:latin typeface="Arial" panose="020B0604020202020204" pitchFamily="34" charset="0"/>
                          <a:cs typeface="Arial" panose="020B0604020202020204" pitchFamily="34" charset="0"/>
                        </a:rPr>
                        <a:t> </a:t>
                      </a:r>
                      <a:r>
                        <a:rPr lang="it-IT" altLang="it-IT" sz="1200" i="1" dirty="0">
                          <a:latin typeface="Arial" panose="020B0604020202020204" pitchFamily="34" charset="0"/>
                          <a:cs typeface="Arial" panose="020B0604020202020204" pitchFamily="34" charset="0"/>
                        </a:rPr>
                        <a:t>“occhio per occhio, dente per dente”</a:t>
                      </a:r>
                    </a:p>
                    <a:p>
                      <a:pPr lvl="0" algn="r" eaLnBrk="1" fontAlgn="auto" hangingPunct="1">
                        <a:lnSpc>
                          <a:spcPct val="150000"/>
                        </a:lnSpc>
                        <a:spcAft>
                          <a:spcPts val="0"/>
                        </a:spcAft>
                        <a:buFontTx/>
                        <a:buNone/>
                        <a:defRPr/>
                      </a:pPr>
                      <a:r>
                        <a:rPr lang="it-IT" altLang="it-IT" sz="1200" i="1" dirty="0">
                          <a:latin typeface="Arial" panose="020B0604020202020204" pitchFamily="34" charset="0"/>
                          <a:cs typeface="Arial" panose="020B0604020202020204" pitchFamily="34" charset="0"/>
                        </a:rPr>
                        <a:t>esempio: la pena di morte; ogni forma di rivendicazione</a:t>
                      </a:r>
                    </a:p>
                    <a:p>
                      <a:pPr lvl="0" algn="r" eaLnBrk="1" fontAlgn="auto" hangingPunct="1">
                        <a:lnSpc>
                          <a:spcPct val="150000"/>
                        </a:lnSpc>
                        <a:spcAft>
                          <a:spcPts val="0"/>
                        </a:spcAft>
                        <a:buFontTx/>
                        <a:buNone/>
                        <a:defRPr/>
                      </a:pPr>
                      <a:endParaRPr lang="it-IT" altLang="it-IT"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51960824"/>
                  </a:ext>
                </a:extLst>
              </a:tr>
              <a:tr h="370840">
                <a:tc>
                  <a:txBody>
                    <a:bodyPr/>
                    <a:lstStyle/>
                    <a:p>
                      <a:endParaRPr lang="it-IT" altLang="it-IT" sz="1600" b="1" dirty="0">
                        <a:solidFill>
                          <a:srgbClr val="FF0000"/>
                        </a:solidFill>
                        <a:latin typeface="Arial" panose="020B0604020202020204" pitchFamily="34" charset="0"/>
                        <a:cs typeface="Arial" panose="020B0604020202020204" pitchFamily="34" charset="0"/>
                      </a:endParaRPr>
                    </a:p>
                    <a:p>
                      <a:pPr>
                        <a:lnSpc>
                          <a:spcPct val="150000"/>
                        </a:lnSpc>
                      </a:pPr>
                      <a:r>
                        <a:rPr lang="it-IT" altLang="it-IT" sz="1600" b="1" dirty="0">
                          <a:solidFill>
                            <a:srgbClr val="FF0000"/>
                          </a:solidFill>
                          <a:latin typeface="Arial" panose="020B0604020202020204" pitchFamily="34" charset="0"/>
                          <a:cs typeface="Arial" panose="020B0604020202020204" pitchFamily="34" charset="0"/>
                        </a:rPr>
                        <a:t>3 - Legge dell’Amore</a:t>
                      </a:r>
                    </a:p>
                    <a:p>
                      <a:r>
                        <a:rPr lang="it-IT" altLang="it-IT" sz="1600" dirty="0">
                          <a:latin typeface="Arial" panose="020B0604020202020204" pitchFamily="34" charset="0"/>
                          <a:cs typeface="Arial" panose="020B0604020202020204" pitchFamily="34" charset="0"/>
                        </a:rPr>
                        <a:t> </a:t>
                      </a:r>
                      <a:endParaRPr lang="it-IT" sz="1600" dirty="0"/>
                    </a:p>
                  </a:txBody>
                  <a:tcPr/>
                </a:tc>
                <a:tc>
                  <a:txBody>
                    <a:bodyPr/>
                    <a:lstStyle/>
                    <a:p>
                      <a:endParaRPr lang="it-IT" altLang="it-IT" sz="1600" dirty="0">
                        <a:latin typeface="Arial" panose="020B0604020202020204" pitchFamily="34" charset="0"/>
                        <a:cs typeface="Arial" panose="020B0604020202020204" pitchFamily="34" charset="0"/>
                      </a:endParaRPr>
                    </a:p>
                    <a:p>
                      <a:r>
                        <a:rPr lang="it-IT" altLang="it-IT" sz="1600" dirty="0">
                          <a:latin typeface="Arial" panose="020B0604020202020204" pitchFamily="34" charset="0"/>
                          <a:cs typeface="Arial" panose="020B0604020202020204" pitchFamily="34" charset="0"/>
                        </a:rPr>
                        <a:t>Gesù </a:t>
                      </a:r>
                      <a:endParaRPr lang="it-IT" sz="1600" dirty="0"/>
                    </a:p>
                  </a:txBody>
                  <a:tcPr/>
                </a:tc>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endParaRPr lang="it-IT" altLang="it-IT" sz="1400" i="1" dirty="0">
                        <a:latin typeface="Arial" panose="020B0604020202020204" pitchFamily="34" charset="0"/>
                        <a:cs typeface="Arial" panose="020B0604020202020204" pitchFamily="34" charset="0"/>
                      </a:endParaRPr>
                    </a:p>
                    <a:p>
                      <a:pPr marL="0" marR="0" lvl="1" indent="0" algn="r" defTabSz="914400" rtl="0" eaLnBrk="1" fontAlgn="auto" latinLnBrk="0" hangingPunct="1">
                        <a:lnSpc>
                          <a:spcPct val="100000"/>
                        </a:lnSpc>
                        <a:spcBef>
                          <a:spcPts val="0"/>
                        </a:spcBef>
                        <a:spcAft>
                          <a:spcPts val="0"/>
                        </a:spcAft>
                        <a:buClrTx/>
                        <a:buSzTx/>
                        <a:buFontTx/>
                        <a:buNone/>
                        <a:tabLst/>
                        <a:defRPr/>
                      </a:pPr>
                      <a:endParaRPr lang="it-IT" altLang="it-IT" sz="1400" i="1" dirty="0">
                        <a:latin typeface="Arial" panose="020B0604020202020204" pitchFamily="34" charset="0"/>
                        <a:cs typeface="Arial" panose="020B0604020202020204" pitchFamily="34" charset="0"/>
                      </a:endParaRPr>
                    </a:p>
                    <a:p>
                      <a:pPr marL="0" marR="0" lvl="1" indent="0" algn="r" defTabSz="914400" rtl="0" eaLnBrk="1" fontAlgn="auto" latinLnBrk="0" hangingPunct="1">
                        <a:lnSpc>
                          <a:spcPct val="100000"/>
                        </a:lnSpc>
                        <a:spcBef>
                          <a:spcPts val="0"/>
                        </a:spcBef>
                        <a:spcAft>
                          <a:spcPts val="0"/>
                        </a:spcAft>
                        <a:buClrTx/>
                        <a:buSzTx/>
                        <a:buFontTx/>
                        <a:buNone/>
                        <a:tabLst/>
                        <a:defRPr/>
                      </a:pPr>
                      <a:r>
                        <a:rPr lang="it-IT" altLang="it-IT" sz="1400" i="1" dirty="0">
                          <a:latin typeface="Arial" panose="020B0604020202020204" pitchFamily="34" charset="0"/>
                          <a:cs typeface="Arial" panose="020B0604020202020204" pitchFamily="34" charset="0"/>
                        </a:rPr>
                        <a:t>perdonare e pregare per i nostri nemici</a:t>
                      </a:r>
                    </a:p>
                    <a:p>
                      <a:endParaRPr lang="it-IT" dirty="0"/>
                    </a:p>
                  </a:txBody>
                  <a:tcPr/>
                </a:tc>
                <a:extLst>
                  <a:ext uri="{0D108BD9-81ED-4DB2-BD59-A6C34878D82A}">
                    <a16:rowId xmlns:a16="http://schemas.microsoft.com/office/drawing/2014/main" val="363601330"/>
                  </a:ext>
                </a:extLst>
              </a:tr>
              <a:tr h="370840">
                <a:tc>
                  <a:txBody>
                    <a:bodyPr/>
                    <a:lstStyle/>
                    <a:p>
                      <a:endParaRPr lang="it-IT" altLang="it-IT" sz="1600" b="1" dirty="0">
                        <a:solidFill>
                          <a:srgbClr val="FF0000"/>
                        </a:solidFill>
                        <a:latin typeface="Arial" panose="020B0604020202020204" pitchFamily="34" charset="0"/>
                        <a:cs typeface="Arial" panose="020B0604020202020204" pitchFamily="34" charset="0"/>
                      </a:endParaRPr>
                    </a:p>
                    <a:p>
                      <a:pPr>
                        <a:lnSpc>
                          <a:spcPct val="150000"/>
                        </a:lnSpc>
                      </a:pPr>
                      <a:r>
                        <a:rPr lang="it-IT" altLang="it-IT" sz="1600" b="1" dirty="0">
                          <a:solidFill>
                            <a:srgbClr val="FF0000"/>
                          </a:solidFill>
                          <a:latin typeface="Arial" panose="020B0604020202020204" pitchFamily="34" charset="0"/>
                          <a:cs typeface="Arial" panose="020B0604020202020204" pitchFamily="34" charset="0"/>
                        </a:rPr>
                        <a:t>4 - Legge </a:t>
                      </a:r>
                    </a:p>
                    <a:p>
                      <a:pPr>
                        <a:lnSpc>
                          <a:spcPct val="150000"/>
                        </a:lnSpc>
                      </a:pPr>
                      <a:r>
                        <a:rPr lang="it-IT" altLang="it-IT" sz="1600" b="1" dirty="0">
                          <a:solidFill>
                            <a:srgbClr val="FF0000"/>
                          </a:solidFill>
                          <a:latin typeface="Arial" panose="020B0604020202020204" pitchFamily="34" charset="0"/>
                          <a:cs typeface="Arial" panose="020B0604020202020204" pitchFamily="34" charset="0"/>
                        </a:rPr>
                        <a:t>della Democrazia</a:t>
                      </a:r>
                    </a:p>
                    <a:p>
                      <a:r>
                        <a:rPr lang="it-IT" altLang="it-IT" sz="1600" b="1" dirty="0">
                          <a:solidFill>
                            <a:srgbClr val="FF0000"/>
                          </a:solidFill>
                          <a:latin typeface="Arial" panose="020B0604020202020204" pitchFamily="34" charset="0"/>
                          <a:cs typeface="Arial" panose="020B0604020202020204" pitchFamily="34" charset="0"/>
                        </a:rPr>
                        <a:t> </a:t>
                      </a:r>
                      <a:endParaRPr lang="it-IT" sz="1600" dirty="0"/>
                    </a:p>
                  </a:txBody>
                  <a:tcPr/>
                </a:tc>
                <a:tc>
                  <a:txBody>
                    <a:bodyPr/>
                    <a:lstStyle/>
                    <a:p>
                      <a:pPr>
                        <a:spcBef>
                          <a:spcPts val="1200"/>
                        </a:spcBef>
                      </a:pPr>
                      <a:endParaRPr lang="it-IT" altLang="it-IT" sz="800" dirty="0">
                        <a:latin typeface="Arial" panose="020B0604020202020204" pitchFamily="34" charset="0"/>
                        <a:cs typeface="Arial" panose="020B0604020202020204" pitchFamily="34" charset="0"/>
                      </a:endParaRPr>
                    </a:p>
                    <a:p>
                      <a:pPr>
                        <a:spcBef>
                          <a:spcPts val="0"/>
                        </a:spcBef>
                      </a:pPr>
                      <a:r>
                        <a:rPr lang="it-IT" altLang="it-IT" sz="1600" dirty="0">
                          <a:latin typeface="Arial" panose="020B0604020202020204" pitchFamily="34" charset="0"/>
                          <a:cs typeface="Arial" panose="020B0604020202020204" pitchFamily="34" charset="0"/>
                        </a:rPr>
                        <a:t>Periodo moderno:</a:t>
                      </a:r>
                    </a:p>
                    <a:p>
                      <a:r>
                        <a:rPr lang="it-IT" altLang="it-IT" sz="1600" dirty="0">
                          <a:latin typeface="Arial" panose="020B0604020202020204" pitchFamily="34" charset="0"/>
                          <a:cs typeface="Arial" panose="020B0604020202020204" pitchFamily="34" charset="0"/>
                        </a:rPr>
                        <a:t>La MAGGIORANZA </a:t>
                      </a:r>
                    </a:p>
                    <a:p>
                      <a:r>
                        <a:rPr lang="it-IT" altLang="it-IT" sz="1600" dirty="0">
                          <a:latin typeface="Arial" panose="020B0604020202020204" pitchFamily="34" charset="0"/>
                          <a:cs typeface="Arial" panose="020B0604020202020204" pitchFamily="34" charset="0"/>
                        </a:rPr>
                        <a:t>è sempre giusta e</a:t>
                      </a:r>
                    </a:p>
                    <a:p>
                      <a:r>
                        <a:rPr lang="it-IT" altLang="it-IT" sz="1600" dirty="0">
                          <a:latin typeface="Arial" panose="020B0604020202020204" pitchFamily="34" charset="0"/>
                          <a:cs typeface="Arial" panose="020B0604020202020204" pitchFamily="34" charset="0"/>
                        </a:rPr>
                        <a:t>ha sempre ragione? </a:t>
                      </a:r>
                      <a:endParaRPr lang="it-IT" sz="1600" dirty="0"/>
                    </a:p>
                  </a:txBody>
                  <a:tcPr/>
                </a:tc>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endParaRPr lang="it-IT" altLang="it-IT" sz="1400" dirty="0">
                        <a:latin typeface="Arial" panose="020B0604020202020204" pitchFamily="34" charset="0"/>
                        <a:cs typeface="Arial" panose="020B0604020202020204" pitchFamily="34" charset="0"/>
                      </a:endParaRPr>
                    </a:p>
                    <a:p>
                      <a:pPr marL="0" marR="0" lvl="1" indent="0" algn="r" defTabSz="914400" rtl="0" eaLnBrk="1" fontAlgn="auto" latinLnBrk="0" hangingPunct="1">
                        <a:lnSpc>
                          <a:spcPct val="100000"/>
                        </a:lnSpc>
                        <a:spcBef>
                          <a:spcPts val="0"/>
                        </a:spcBef>
                        <a:spcAft>
                          <a:spcPts val="0"/>
                        </a:spcAft>
                        <a:buClrTx/>
                        <a:buSzTx/>
                        <a:buFontTx/>
                        <a:buNone/>
                        <a:tabLst/>
                        <a:defRPr/>
                      </a:pPr>
                      <a:r>
                        <a:rPr lang="it-IT" altLang="it-IT" sz="1400" dirty="0">
                          <a:latin typeface="Arial" panose="020B0604020202020204" pitchFamily="34" charset="0"/>
                          <a:cs typeface="Arial" panose="020B0604020202020204" pitchFamily="34" charset="0"/>
                        </a:rPr>
                        <a:t>il Referendum</a:t>
                      </a:r>
                    </a:p>
                    <a:p>
                      <a:endParaRPr lang="it-IT" dirty="0"/>
                    </a:p>
                  </a:txBody>
                  <a:tcPr/>
                </a:tc>
                <a:extLst>
                  <a:ext uri="{0D108BD9-81ED-4DB2-BD59-A6C34878D82A}">
                    <a16:rowId xmlns:a16="http://schemas.microsoft.com/office/drawing/2014/main" val="32090146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Stampati"/>
          <p:cNvSpPr>
            <a:spLocks noGrp="1" noChangeArrowheads="1"/>
          </p:cNvSpPr>
          <p:nvPr>
            <p:ph idx="1"/>
          </p:nvPr>
        </p:nvSpPr>
        <p:spPr>
          <a:xfrm>
            <a:off x="407988" y="1089025"/>
            <a:ext cx="11376025" cy="4679950"/>
          </a:xfrm>
          <a:solidFill>
            <a:schemeClr val="accent4">
              <a:lumMod val="20000"/>
              <a:lumOff val="80000"/>
            </a:schemeClr>
          </a:solidFill>
          <a:ln>
            <a:solidFill>
              <a:schemeClr val="tx1"/>
            </a:solidFill>
          </a:ln>
        </p:spPr>
        <p:txBody>
          <a:bodyPr rtlCol="0">
            <a:normAutofit/>
          </a:bodyPr>
          <a:lstStyle/>
          <a:p>
            <a:pPr eaLnBrk="1" fontAlgn="auto" hangingPunct="1">
              <a:spcAft>
                <a:spcPts val="0"/>
              </a:spcAft>
              <a:buFontTx/>
              <a:buNone/>
              <a:defRPr/>
            </a:pPr>
            <a:endParaRPr lang="it-IT" altLang="it-IT" dirty="0"/>
          </a:p>
          <a:p>
            <a:pPr algn="ctr" eaLnBrk="1" fontAlgn="auto" hangingPunct="1">
              <a:lnSpc>
                <a:spcPct val="150000"/>
              </a:lnSpc>
              <a:spcAft>
                <a:spcPts val="0"/>
              </a:spcAft>
              <a:buFontTx/>
              <a:buNone/>
              <a:defRPr/>
            </a:pPr>
            <a:r>
              <a:rPr lang="it-IT" altLang="it-IT" sz="8000" b="1" dirty="0">
                <a:latin typeface="Arial" panose="020B0604020202020204" pitchFamily="34" charset="0"/>
                <a:cs typeface="Arial" panose="020B0604020202020204" pitchFamily="34" charset="0"/>
              </a:rPr>
              <a:t>Il senso della VITA</a:t>
            </a:r>
          </a:p>
        </p:txBody>
      </p:sp>
    </p:spTree>
    <p:extLst>
      <p:ext uri="{BB962C8B-B14F-4D97-AF65-F5344CB8AC3E}">
        <p14:creationId xmlns:p14="http://schemas.microsoft.com/office/powerpoint/2010/main" val="18374195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Stampati"/>
          <p:cNvSpPr>
            <a:spLocks noGrp="1" noChangeArrowheads="1"/>
          </p:cNvSpPr>
          <p:nvPr>
            <p:ph idx="1"/>
          </p:nvPr>
        </p:nvSpPr>
        <p:spPr>
          <a:xfrm>
            <a:off x="407988" y="1089025"/>
            <a:ext cx="11376025" cy="4679950"/>
          </a:xfrm>
          <a:solidFill>
            <a:schemeClr val="accent4">
              <a:lumMod val="20000"/>
              <a:lumOff val="80000"/>
            </a:schemeClr>
          </a:solidFill>
          <a:ln>
            <a:solidFill>
              <a:schemeClr val="tx1"/>
            </a:solidFill>
          </a:ln>
        </p:spPr>
        <p:txBody>
          <a:bodyPr rtlCol="0">
            <a:normAutofit fontScale="92500" lnSpcReduction="10000"/>
          </a:bodyPr>
          <a:lstStyle/>
          <a:p>
            <a:pPr eaLnBrk="1" fontAlgn="auto" hangingPunct="1">
              <a:spcAft>
                <a:spcPts val="0"/>
              </a:spcAft>
              <a:buFontTx/>
              <a:buNone/>
              <a:defRPr/>
            </a:pPr>
            <a:endParaRPr lang="it-IT" altLang="it-IT" dirty="0"/>
          </a:p>
          <a:p>
            <a:pPr algn="ctr"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L’uomo di ogni epoca ha tentato di dare una risposta </a:t>
            </a:r>
          </a:p>
          <a:p>
            <a:pPr algn="ctr"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al senso della vita e lo ha fatto attraverso la religione. </a:t>
            </a:r>
          </a:p>
          <a:p>
            <a:pPr eaLnBrk="1" fontAlgn="auto" hangingPunct="1">
              <a:lnSpc>
                <a:spcPct val="150000"/>
              </a:lnSpc>
              <a:spcAft>
                <a:spcPts val="0"/>
              </a:spcAft>
              <a:buFontTx/>
              <a:buNone/>
              <a:defRPr/>
            </a:pPr>
            <a:endParaRPr lang="it-IT" altLang="it-IT" dirty="0">
              <a:latin typeface="Arial" panose="020B0604020202020204" pitchFamily="34" charset="0"/>
              <a:cs typeface="Arial" panose="020B0604020202020204" pitchFamily="34" charset="0"/>
            </a:endParaRPr>
          </a:p>
          <a:p>
            <a:pPr algn="ctr"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Vi possono essere altre risposte </a:t>
            </a:r>
          </a:p>
          <a:p>
            <a:pPr algn="ctr"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senza il confronto con una religione? </a:t>
            </a:r>
          </a:p>
          <a:p>
            <a:pPr algn="ctr"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Alcuni sperano di sì. Vediamo come.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descr="Stampati"/>
          <p:cNvSpPr>
            <a:spLocks noGrp="1" noChangeArrowheads="1"/>
          </p:cNvSpPr>
          <p:nvPr>
            <p:ph idx="1"/>
          </p:nvPr>
        </p:nvSpPr>
        <p:spPr>
          <a:xfrm>
            <a:off x="803275" y="333375"/>
            <a:ext cx="10585450" cy="6191250"/>
          </a:xfrm>
          <a:solidFill>
            <a:schemeClr val="accent4">
              <a:lumMod val="20000"/>
              <a:lumOff val="80000"/>
            </a:schemeClr>
          </a:solidFill>
          <a:ln>
            <a:solidFill>
              <a:schemeClr val="tx1"/>
            </a:solidFill>
          </a:ln>
        </p:spPr>
        <p:txBody>
          <a:bodyPr rtlCol="0">
            <a:normAutofit/>
          </a:bodyPr>
          <a:lstStyle/>
          <a:p>
            <a:pPr eaLnBrk="1" fontAlgn="auto" hangingPunct="1">
              <a:lnSpc>
                <a:spcPct val="150000"/>
              </a:lnSpc>
              <a:spcAft>
                <a:spcPts val="0"/>
              </a:spcAft>
              <a:buFontTx/>
              <a:buNone/>
              <a:defRPr/>
            </a:pPr>
            <a:endParaRPr lang="it-IT" altLang="it-IT" sz="800" dirty="0"/>
          </a:p>
          <a:p>
            <a:pPr algn="ctr" eaLnBrk="1" fontAlgn="auto" hangingPunct="1">
              <a:lnSpc>
                <a:spcPct val="150000"/>
              </a:lnSpc>
              <a:spcAft>
                <a:spcPts val="0"/>
              </a:spcAft>
              <a:buFontTx/>
              <a:buNone/>
              <a:defRPr/>
            </a:pPr>
            <a:r>
              <a:rPr lang="it-IT" altLang="it-IT" dirty="0"/>
              <a:t>Proviamo ora a riflettere se siamo veramente soddisfatti della vita.</a:t>
            </a:r>
          </a:p>
          <a:p>
            <a:pPr marL="0" indent="0" algn="ctr" eaLnBrk="1" fontAlgn="auto" hangingPunct="1">
              <a:lnSpc>
                <a:spcPct val="150000"/>
              </a:lnSpc>
              <a:spcAft>
                <a:spcPts val="0"/>
              </a:spcAft>
              <a:buFont typeface="Arial" panose="020B0604020202020204" pitchFamily="34" charset="0"/>
              <a:buNone/>
              <a:defRPr/>
            </a:pPr>
            <a:r>
              <a:rPr lang="it-IT" altLang="it-IT" sz="3600" b="1" dirty="0">
                <a:latin typeface="Arial" panose="020B0604020202020204" pitchFamily="34" charset="0"/>
                <a:cs typeface="Arial" panose="020B0604020202020204" pitchFamily="34" charset="0"/>
              </a:rPr>
              <a:t>Sei realmente contento della tua vita? </a:t>
            </a:r>
          </a:p>
          <a:p>
            <a:pPr eaLnBrk="1" fontAlgn="auto" hangingPunct="1">
              <a:lnSpc>
                <a:spcPct val="150000"/>
              </a:lnSpc>
              <a:spcAft>
                <a:spcPts val="0"/>
              </a:spcAft>
              <a:defRPr/>
            </a:pPr>
            <a:endParaRPr lang="it-IT" altLang="it-IT" dirty="0"/>
          </a:p>
          <a:p>
            <a:pPr marL="0" indent="0" algn="ctr" eaLnBrk="1" fontAlgn="auto" hangingPunct="1">
              <a:lnSpc>
                <a:spcPct val="150000"/>
              </a:lnSpc>
              <a:spcAft>
                <a:spcPts val="0"/>
              </a:spcAft>
              <a:buFont typeface="Arial" panose="020B0604020202020204" pitchFamily="34" charset="0"/>
              <a:buNone/>
              <a:defRPr/>
            </a:pPr>
            <a:r>
              <a:rPr lang="it-IT" altLang="it-IT" sz="4000" dirty="0">
                <a:latin typeface="Arial" panose="020B0604020202020204" pitchFamily="34" charset="0"/>
                <a:cs typeface="Arial" panose="020B0604020202020204" pitchFamily="34" charset="0"/>
              </a:rPr>
              <a:t>Se la risposta è un </a:t>
            </a:r>
            <a:r>
              <a:rPr lang="it-IT" altLang="it-IT" sz="4000" b="1" dirty="0">
                <a:latin typeface="Arial" panose="020B0604020202020204" pitchFamily="34" charset="0"/>
                <a:cs typeface="Arial" panose="020B0604020202020204" pitchFamily="34" charset="0"/>
              </a:rPr>
              <a:t>sì</a:t>
            </a:r>
            <a:r>
              <a:rPr lang="it-IT" altLang="it-IT" sz="4000" dirty="0">
                <a:latin typeface="Arial" panose="020B0604020202020204" pitchFamily="34" charset="0"/>
                <a:cs typeface="Arial" panose="020B0604020202020204" pitchFamily="34" charset="0"/>
              </a:rPr>
              <a:t>, o un </a:t>
            </a:r>
            <a:r>
              <a:rPr lang="it-IT" altLang="it-IT" sz="4000" b="1" dirty="0">
                <a:latin typeface="Arial" panose="020B0604020202020204" pitchFamily="34" charset="0"/>
                <a:cs typeface="Arial" panose="020B0604020202020204" pitchFamily="34" charset="0"/>
              </a:rPr>
              <a:t>no</a:t>
            </a:r>
            <a:r>
              <a:rPr lang="it-IT" altLang="it-IT" sz="4000" dirty="0">
                <a:latin typeface="Arial" panose="020B0604020202020204" pitchFamily="34" charset="0"/>
                <a:cs typeface="Arial" panose="020B0604020202020204" pitchFamily="34" charset="0"/>
              </a:rPr>
              <a:t>, </a:t>
            </a:r>
            <a:r>
              <a:rPr lang="it-IT" altLang="it-IT" sz="4000" b="1" dirty="0">
                <a:latin typeface="Arial" panose="020B0604020202020204" pitchFamily="34" charset="0"/>
                <a:cs typeface="Arial" panose="020B0604020202020204" pitchFamily="34" charset="0"/>
              </a:rPr>
              <a:t>perché</a:t>
            </a:r>
            <a:r>
              <a:rPr lang="it-IT" altLang="it-IT" sz="400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9938">
                                            <p:txEl>
                                              <p:pRg st="4" end="4"/>
                                            </p:txEl>
                                          </p:spTgt>
                                        </p:tgtEl>
                                        <p:attrNameLst>
                                          <p:attrName>style.visibility</p:attrName>
                                        </p:attrNameLst>
                                      </p:cBhvr>
                                      <p:to>
                                        <p:strVal val="visible"/>
                                      </p:to>
                                    </p:set>
                                    <p:animEffect transition="in" filter="fade">
                                      <p:cBhvr>
                                        <p:cTn id="7" dur="1000"/>
                                        <p:tgtEl>
                                          <p:spTgt spid="39938">
                                            <p:txEl>
                                              <p:pRg st="4" end="4"/>
                                            </p:txEl>
                                          </p:spTgt>
                                        </p:tgtEl>
                                      </p:cBhvr>
                                    </p:animEffect>
                                    <p:anim calcmode="lin" valueType="num">
                                      <p:cBhvr>
                                        <p:cTn id="8" dur="1000" fill="hold"/>
                                        <p:tgtEl>
                                          <p:spTgt spid="3993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993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7FAFD"/>
            </a:gs>
            <a:gs pos="0">
              <a:srgbClr val="B5D2EC"/>
            </a:gs>
            <a:gs pos="58000">
              <a:srgbClr val="000099"/>
            </a:gs>
            <a:gs pos="100000">
              <a:srgbClr val="CEE1F2"/>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00075"/>
            <a:ext cx="10058400" cy="5657850"/>
          </a:xfrm>
          <a:prstGeom prst="rect">
            <a:avLst/>
          </a:prstGeom>
          <a:ln>
            <a:solidFill>
              <a:schemeClr val="tx1"/>
            </a:solidFill>
          </a:ln>
        </p:spPr>
      </p:pic>
      <p:sp>
        <p:nvSpPr>
          <p:cNvPr id="3" name="Rettangolo 2"/>
          <p:cNvSpPr/>
          <p:nvPr/>
        </p:nvSpPr>
        <p:spPr>
          <a:xfrm>
            <a:off x="2423592" y="605514"/>
            <a:ext cx="7056784" cy="360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6023992" y="785534"/>
            <a:ext cx="360040" cy="4515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999656" y="5805264"/>
            <a:ext cx="5760640" cy="360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3503712" y="3645024"/>
            <a:ext cx="803448"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4395624" y="3666890"/>
            <a:ext cx="720080"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5223716" y="3645024"/>
            <a:ext cx="728268"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7464152" y="3753298"/>
            <a:ext cx="731440" cy="683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8352892" y="3068960"/>
            <a:ext cx="646148" cy="6843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352892" y="3781453"/>
            <a:ext cx="646148" cy="6556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6204012" y="873654"/>
            <a:ext cx="2808312" cy="44644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5569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edge">
                                      <p:cBhvr>
                                        <p:cTn id="11" dur="500"/>
                                        <p:tgtEl>
                                          <p:spTgt spid="8"/>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0" nodeType="clickEffect">
                                  <p:stCondLst>
                                    <p:cond delay="0"/>
                                  </p:stCondLst>
                                  <p:childTnLst>
                                    <p:animEffect transition="out" filter="wipe(left)">
                                      <p:cBhvr>
                                        <p:cTn id="19" dur="1250"/>
                                        <p:tgtEl>
                                          <p:spTgt spid="6"/>
                                        </p:tgtEl>
                                      </p:cBhvr>
                                    </p:animEffect>
                                    <p:set>
                                      <p:cBhvr>
                                        <p:cTn id="20" dur="1" fill="hold">
                                          <p:stCondLst>
                                            <p:cond delay="124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0" presetClass="exit" presetSubtype="0" fill="hold" grpId="0" nodeType="clickEffect">
                                  <p:stCondLst>
                                    <p:cond delay="0"/>
                                  </p:stCondLst>
                                  <p:childTnLst>
                                    <p:animEffect transition="out" filter="wedge">
                                      <p:cBhvr>
                                        <p:cTn id="24" dur="2000"/>
                                        <p:tgtEl>
                                          <p:spTgt spid="13"/>
                                        </p:tgtEl>
                                      </p:cBhvr>
                                    </p:animEffect>
                                    <p:set>
                                      <p:cBhvr>
                                        <p:cTn id="25" dur="1" fill="hold">
                                          <p:stCondLst>
                                            <p:cond delay="1999"/>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edge">
                                      <p:cBhvr>
                                        <p:cTn id="30" dur="500"/>
                                        <p:tgtEl>
                                          <p:spTgt spid="10"/>
                                        </p:tgtEl>
                                      </p:cBhvr>
                                    </p:animEffect>
                                  </p:childTnLst>
                                </p:cTn>
                              </p:par>
                            </p:childTnLst>
                          </p:cTn>
                        </p:par>
                        <p:par>
                          <p:cTn id="31" fill="hold">
                            <p:stCondLst>
                              <p:cond delay="500"/>
                            </p:stCondLst>
                            <p:childTnLst>
                              <p:par>
                                <p:cTn id="32" presetID="2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edge">
                                      <p:cBhvr>
                                        <p:cTn id="34" dur="500"/>
                                        <p:tgtEl>
                                          <p:spTgt spid="11"/>
                                        </p:tgtEl>
                                      </p:cBhvr>
                                    </p:animEffect>
                                  </p:childTnLst>
                                </p:cTn>
                              </p:par>
                            </p:childTnLst>
                          </p:cTn>
                        </p:par>
                        <p:par>
                          <p:cTn id="35" fill="hold">
                            <p:stCondLst>
                              <p:cond delay="1000"/>
                            </p:stCondLst>
                            <p:childTnLst>
                              <p:par>
                                <p:cTn id="36" presetID="2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edg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descr="Stampati"/>
          <p:cNvSpPr>
            <a:spLocks noGrp="1" noChangeArrowheads="1"/>
          </p:cNvSpPr>
          <p:nvPr>
            <p:ph idx="1"/>
          </p:nvPr>
        </p:nvSpPr>
        <p:spPr>
          <a:xfrm>
            <a:off x="371475" y="166688"/>
            <a:ext cx="11449050" cy="6524625"/>
          </a:xfrm>
          <a:solidFill>
            <a:schemeClr val="accent4">
              <a:lumMod val="20000"/>
              <a:lumOff val="80000"/>
            </a:schemeClr>
          </a:solidFill>
          <a:ln>
            <a:solidFill>
              <a:schemeClr val="tx1"/>
            </a:solidFill>
          </a:ln>
        </p:spPr>
        <p:txBody>
          <a:bodyPr rtlCol="0">
            <a:normAutofit fontScale="92500"/>
          </a:bodyPr>
          <a:lstStyle/>
          <a:p>
            <a:pPr eaLnBrk="1" fontAlgn="auto" hangingPunct="1">
              <a:lnSpc>
                <a:spcPct val="120000"/>
              </a:lnSpc>
              <a:spcAft>
                <a:spcPts val="0"/>
              </a:spcAft>
              <a:defRPr/>
            </a:pPr>
            <a:r>
              <a:rPr lang="it-IT" altLang="it-IT" b="1" dirty="0"/>
              <a:t>Quale potrebbe essere la causa principale di tanta infelicità nella vita di una persona?</a:t>
            </a:r>
            <a:r>
              <a:rPr lang="it-IT" altLang="it-IT" sz="2400" b="1" dirty="0"/>
              <a:t> </a:t>
            </a:r>
          </a:p>
          <a:p>
            <a:pPr eaLnBrk="1" fontAlgn="auto" hangingPunct="1">
              <a:lnSpc>
                <a:spcPct val="120000"/>
              </a:lnSpc>
              <a:spcAft>
                <a:spcPts val="0"/>
              </a:spcAft>
              <a:buFontTx/>
              <a:buNone/>
              <a:defRPr/>
            </a:pPr>
            <a:endParaRPr lang="it-IT" altLang="it-IT" sz="800" dirty="0"/>
          </a:p>
          <a:p>
            <a:pPr lvl="1" eaLnBrk="1" fontAlgn="auto" hangingPunct="1">
              <a:lnSpc>
                <a:spcPct val="120000"/>
              </a:lnSpc>
              <a:spcAft>
                <a:spcPts val="0"/>
              </a:spcAft>
              <a:buFontTx/>
              <a:buNone/>
              <a:defRPr/>
            </a:pPr>
            <a:r>
              <a:rPr lang="it-IT" altLang="it-IT" sz="2000" dirty="0"/>
              <a:t>Alcuni pensano che potrebbe essere: </a:t>
            </a:r>
          </a:p>
          <a:p>
            <a:pPr lvl="1" eaLnBrk="1" fontAlgn="auto" hangingPunct="1">
              <a:lnSpc>
                <a:spcPct val="120000"/>
              </a:lnSpc>
              <a:spcAft>
                <a:spcPts val="0"/>
              </a:spcAft>
              <a:defRPr/>
            </a:pPr>
            <a:r>
              <a:rPr lang="it-IT" altLang="it-IT" dirty="0">
                <a:latin typeface="Arial" panose="020B0604020202020204" pitchFamily="34" charset="0"/>
                <a:cs typeface="Arial" panose="020B0604020202020204" pitchFamily="34" charset="0"/>
              </a:rPr>
              <a:t>la povertà economica, </a:t>
            </a:r>
          </a:p>
          <a:p>
            <a:pPr lvl="1" eaLnBrk="1" fontAlgn="auto" hangingPunct="1">
              <a:lnSpc>
                <a:spcPct val="120000"/>
              </a:lnSpc>
              <a:spcAft>
                <a:spcPts val="0"/>
              </a:spcAft>
              <a:defRPr/>
            </a:pPr>
            <a:r>
              <a:rPr lang="it-IT" altLang="it-IT" dirty="0">
                <a:latin typeface="Arial" panose="020B0604020202020204" pitchFamily="34" charset="0"/>
                <a:cs typeface="Arial" panose="020B0604020202020204" pitchFamily="34" charset="0"/>
              </a:rPr>
              <a:t>altri la mancanza di libertà, </a:t>
            </a:r>
          </a:p>
          <a:p>
            <a:pPr lvl="1" eaLnBrk="1" fontAlgn="auto" hangingPunct="1">
              <a:lnSpc>
                <a:spcPct val="120000"/>
              </a:lnSpc>
              <a:spcAft>
                <a:spcPts val="0"/>
              </a:spcAft>
              <a:defRPr/>
            </a:pPr>
            <a:r>
              <a:rPr lang="it-IT" altLang="it-IT" dirty="0">
                <a:latin typeface="Arial" panose="020B0604020202020204" pitchFamily="34" charset="0"/>
                <a:cs typeface="Arial" panose="020B0604020202020204" pitchFamily="34" charset="0"/>
              </a:rPr>
              <a:t>altri la sofferenza fisica della malattia</a:t>
            </a:r>
          </a:p>
          <a:p>
            <a:pPr lvl="1" eaLnBrk="1" fontAlgn="auto" hangingPunct="1">
              <a:lnSpc>
                <a:spcPct val="120000"/>
              </a:lnSpc>
              <a:spcAft>
                <a:spcPts val="0"/>
              </a:spcAft>
              <a:defRPr/>
            </a:pPr>
            <a:r>
              <a:rPr lang="it-IT" altLang="it-IT" dirty="0">
                <a:latin typeface="Arial" panose="020B0604020202020204" pitchFamily="34" charset="0"/>
                <a:cs typeface="Arial" panose="020B0604020202020204" pitchFamily="34" charset="0"/>
              </a:rPr>
              <a:t>altri ancora la mancanza d’amore, la solitudine. </a:t>
            </a:r>
          </a:p>
          <a:p>
            <a:pPr eaLnBrk="1" fontAlgn="auto" hangingPunct="1">
              <a:lnSpc>
                <a:spcPct val="120000"/>
              </a:lnSpc>
              <a:spcAft>
                <a:spcPts val="0"/>
              </a:spcAft>
              <a:buFontTx/>
              <a:buNone/>
              <a:defRPr/>
            </a:pPr>
            <a:endParaRPr lang="it-IT" altLang="it-IT" sz="2400" dirty="0"/>
          </a:p>
          <a:p>
            <a:pPr algn="ctr" eaLnBrk="1" fontAlgn="auto" hangingPunct="1">
              <a:lnSpc>
                <a:spcPct val="120000"/>
              </a:lnSpc>
              <a:spcAft>
                <a:spcPts val="0"/>
              </a:spcAft>
              <a:buFontTx/>
              <a:buNone/>
              <a:defRPr/>
            </a:pPr>
            <a:r>
              <a:rPr lang="it-IT" altLang="it-IT" sz="2400" dirty="0">
                <a:latin typeface="Arial" panose="020B0604020202020204" pitchFamily="34" charset="0"/>
                <a:cs typeface="Arial" panose="020B0604020202020204" pitchFamily="34" charset="0"/>
              </a:rPr>
              <a:t>Tutte risposte che hanno in comune il riconoscimento che nell’uomo manca qualcosa. </a:t>
            </a:r>
          </a:p>
          <a:p>
            <a:pPr algn="ctr" eaLnBrk="1" fontAlgn="auto" hangingPunct="1">
              <a:lnSpc>
                <a:spcPct val="120000"/>
              </a:lnSpc>
              <a:spcAft>
                <a:spcPts val="0"/>
              </a:spcAft>
              <a:buFontTx/>
              <a:buNone/>
              <a:defRPr/>
            </a:pPr>
            <a:r>
              <a:rPr lang="it-IT" altLang="it-IT" sz="2400" dirty="0">
                <a:latin typeface="Arial" panose="020B0604020202020204" pitchFamily="34" charset="0"/>
                <a:cs typeface="Arial" panose="020B0604020202020204" pitchFamily="34" charset="0"/>
              </a:rPr>
              <a:t>L’uomo è infelice perché gli manca qualcosa, è insoddisfatto. </a:t>
            </a:r>
          </a:p>
          <a:p>
            <a:pPr algn="ctr" eaLnBrk="1" fontAlgn="auto" hangingPunct="1">
              <a:lnSpc>
                <a:spcPct val="120000"/>
              </a:lnSpc>
              <a:spcAft>
                <a:spcPts val="0"/>
              </a:spcAft>
              <a:buFontTx/>
              <a:buNone/>
              <a:defRPr/>
            </a:pPr>
            <a:r>
              <a:rPr lang="it-IT" altLang="it-IT" sz="2400" dirty="0">
                <a:latin typeface="Arial" panose="020B0604020202020204" pitchFamily="34" charset="0"/>
                <a:cs typeface="Arial" panose="020B0604020202020204" pitchFamily="34" charset="0"/>
              </a:rPr>
              <a:t>Vorrebbe essere un </a:t>
            </a:r>
            <a:r>
              <a:rPr lang="it-IT" altLang="it-IT" sz="2400" b="1" dirty="0">
                <a:latin typeface="Arial" panose="020B0604020202020204" pitchFamily="34" charset="0"/>
                <a:cs typeface="Arial" panose="020B0604020202020204" pitchFamily="34" charset="0"/>
              </a:rPr>
              <a:t>SUPERUOMO</a:t>
            </a:r>
            <a:r>
              <a:rPr lang="it-IT" altLang="it-IT" sz="2400" dirty="0">
                <a:latin typeface="Arial" panose="020B0604020202020204" pitchFamily="34" charset="0"/>
                <a:cs typeface="Arial" panose="020B0604020202020204" pitchFamily="34" charset="0"/>
              </a:rPr>
              <a:t>, in realtà è un </a:t>
            </a:r>
            <a:r>
              <a:rPr lang="it-IT" altLang="it-IT" sz="2400" b="1" dirty="0">
                <a:latin typeface="Arial" panose="020B0604020202020204" pitchFamily="34" charset="0"/>
                <a:cs typeface="Arial" panose="020B0604020202020204" pitchFamily="34" charset="0"/>
              </a:rPr>
              <a:t>mortale</a:t>
            </a:r>
            <a:r>
              <a:rPr lang="it-IT" altLang="it-IT" sz="2400" dirty="0">
                <a:latin typeface="Arial" panose="020B0604020202020204" pitchFamily="34" charset="0"/>
                <a:cs typeface="Arial" panose="020B0604020202020204" pitchFamily="34" charset="0"/>
              </a:rPr>
              <a:t>.</a:t>
            </a:r>
          </a:p>
          <a:p>
            <a:pPr algn="ctr" eaLnBrk="1" fontAlgn="auto" hangingPunct="1">
              <a:lnSpc>
                <a:spcPct val="120000"/>
              </a:lnSpc>
              <a:spcAft>
                <a:spcPts val="0"/>
              </a:spcAft>
              <a:buFontTx/>
              <a:buNone/>
              <a:defRPr/>
            </a:pPr>
            <a:r>
              <a:rPr lang="it-IT" altLang="it-IT" sz="800" dirty="0"/>
              <a:t> </a:t>
            </a:r>
            <a:endParaRPr lang="it-IT" altLang="it-IT" sz="800" dirty="0">
              <a:latin typeface="Arial" panose="020B0604020202020204" pitchFamily="34" charset="0"/>
              <a:cs typeface="Arial" panose="020B0604020202020204" pitchFamily="34" charset="0"/>
            </a:endParaRPr>
          </a:p>
          <a:p>
            <a:pPr eaLnBrk="1" fontAlgn="auto" hangingPunct="1">
              <a:lnSpc>
                <a:spcPct val="120000"/>
              </a:lnSpc>
              <a:spcAft>
                <a:spcPts val="0"/>
              </a:spcAft>
              <a:defRPr/>
            </a:pPr>
            <a:r>
              <a:rPr lang="it-IT" altLang="it-IT" sz="2200" dirty="0">
                <a:latin typeface="Arial" panose="020B0604020202020204" pitchFamily="34" charset="0"/>
                <a:cs typeface="Arial" panose="020B0604020202020204" pitchFamily="34" charset="0"/>
              </a:rPr>
              <a:t>Se lo scopo della vita è cercare di essere soddisfatti, come si può raggiungerlo?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914">
                                            <p:txEl>
                                              <p:pRg st="3" end="3"/>
                                            </p:txEl>
                                          </p:spTgt>
                                        </p:tgtEl>
                                        <p:attrNameLst>
                                          <p:attrName>style.visibility</p:attrName>
                                        </p:attrNameLst>
                                      </p:cBhvr>
                                      <p:to>
                                        <p:strVal val="visible"/>
                                      </p:to>
                                    </p:set>
                                    <p:animEffect transition="in" filter="fade">
                                      <p:cBhvr>
                                        <p:cTn id="7" dur="1000"/>
                                        <p:tgtEl>
                                          <p:spTgt spid="38914">
                                            <p:txEl>
                                              <p:pRg st="3" end="3"/>
                                            </p:txEl>
                                          </p:spTgt>
                                        </p:tgtEl>
                                      </p:cBhvr>
                                    </p:animEffect>
                                    <p:anim calcmode="lin" valueType="num">
                                      <p:cBhvr>
                                        <p:cTn id="8" dur="1000" fill="hold"/>
                                        <p:tgtEl>
                                          <p:spTgt spid="3891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89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914">
                                            <p:txEl>
                                              <p:pRg st="4" end="4"/>
                                            </p:txEl>
                                          </p:spTgt>
                                        </p:tgtEl>
                                        <p:attrNameLst>
                                          <p:attrName>style.visibility</p:attrName>
                                        </p:attrNameLst>
                                      </p:cBhvr>
                                      <p:to>
                                        <p:strVal val="visible"/>
                                      </p:to>
                                    </p:set>
                                    <p:animEffect transition="in" filter="fade">
                                      <p:cBhvr>
                                        <p:cTn id="14" dur="1000"/>
                                        <p:tgtEl>
                                          <p:spTgt spid="38914">
                                            <p:txEl>
                                              <p:pRg st="4" end="4"/>
                                            </p:txEl>
                                          </p:spTgt>
                                        </p:tgtEl>
                                      </p:cBhvr>
                                    </p:animEffect>
                                    <p:anim calcmode="lin" valueType="num">
                                      <p:cBhvr>
                                        <p:cTn id="15" dur="1000" fill="hold"/>
                                        <p:tgtEl>
                                          <p:spTgt spid="3891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89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914">
                                            <p:txEl>
                                              <p:pRg st="5" end="5"/>
                                            </p:txEl>
                                          </p:spTgt>
                                        </p:tgtEl>
                                        <p:attrNameLst>
                                          <p:attrName>style.visibility</p:attrName>
                                        </p:attrNameLst>
                                      </p:cBhvr>
                                      <p:to>
                                        <p:strVal val="visible"/>
                                      </p:to>
                                    </p:set>
                                    <p:animEffect transition="in" filter="fade">
                                      <p:cBhvr>
                                        <p:cTn id="21" dur="1000"/>
                                        <p:tgtEl>
                                          <p:spTgt spid="38914">
                                            <p:txEl>
                                              <p:pRg st="5" end="5"/>
                                            </p:txEl>
                                          </p:spTgt>
                                        </p:tgtEl>
                                      </p:cBhvr>
                                    </p:animEffect>
                                    <p:anim calcmode="lin" valueType="num">
                                      <p:cBhvr>
                                        <p:cTn id="22" dur="1000" fill="hold"/>
                                        <p:tgtEl>
                                          <p:spTgt spid="3891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89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8914">
                                            <p:txEl>
                                              <p:pRg st="6" end="6"/>
                                            </p:txEl>
                                          </p:spTgt>
                                        </p:tgtEl>
                                        <p:attrNameLst>
                                          <p:attrName>style.visibility</p:attrName>
                                        </p:attrNameLst>
                                      </p:cBhvr>
                                      <p:to>
                                        <p:strVal val="visible"/>
                                      </p:to>
                                    </p:set>
                                    <p:animEffect transition="in" filter="fade">
                                      <p:cBhvr>
                                        <p:cTn id="28" dur="1000"/>
                                        <p:tgtEl>
                                          <p:spTgt spid="38914">
                                            <p:txEl>
                                              <p:pRg st="6" end="6"/>
                                            </p:txEl>
                                          </p:spTgt>
                                        </p:tgtEl>
                                      </p:cBhvr>
                                    </p:animEffect>
                                    <p:anim calcmode="lin" valueType="num">
                                      <p:cBhvr>
                                        <p:cTn id="29" dur="1000" fill="hold"/>
                                        <p:tgtEl>
                                          <p:spTgt spid="3891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89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8914">
                                            <p:txEl>
                                              <p:pRg st="8" end="8"/>
                                            </p:txEl>
                                          </p:spTgt>
                                        </p:tgtEl>
                                        <p:attrNameLst>
                                          <p:attrName>style.visibility</p:attrName>
                                        </p:attrNameLst>
                                      </p:cBhvr>
                                      <p:to>
                                        <p:strVal val="visible"/>
                                      </p:to>
                                    </p:set>
                                    <p:animEffect transition="in" filter="fade">
                                      <p:cBhvr>
                                        <p:cTn id="35" dur="1000"/>
                                        <p:tgtEl>
                                          <p:spTgt spid="38914">
                                            <p:txEl>
                                              <p:pRg st="8" end="8"/>
                                            </p:txEl>
                                          </p:spTgt>
                                        </p:tgtEl>
                                      </p:cBhvr>
                                    </p:animEffect>
                                    <p:anim calcmode="lin" valueType="num">
                                      <p:cBhvr>
                                        <p:cTn id="36" dur="1000" fill="hold"/>
                                        <p:tgtEl>
                                          <p:spTgt spid="3891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8914">
                                            <p:txEl>
                                              <p:pRg st="8" end="8"/>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8914">
                                            <p:txEl>
                                              <p:pRg st="9" end="9"/>
                                            </p:txEl>
                                          </p:spTgt>
                                        </p:tgtEl>
                                        <p:attrNameLst>
                                          <p:attrName>style.visibility</p:attrName>
                                        </p:attrNameLst>
                                      </p:cBhvr>
                                      <p:to>
                                        <p:strVal val="visible"/>
                                      </p:to>
                                    </p:set>
                                    <p:animEffect transition="in" filter="fade">
                                      <p:cBhvr>
                                        <p:cTn id="40" dur="1000"/>
                                        <p:tgtEl>
                                          <p:spTgt spid="38914">
                                            <p:txEl>
                                              <p:pRg st="9" end="9"/>
                                            </p:txEl>
                                          </p:spTgt>
                                        </p:tgtEl>
                                      </p:cBhvr>
                                    </p:animEffect>
                                    <p:anim calcmode="lin" valueType="num">
                                      <p:cBhvr>
                                        <p:cTn id="41" dur="1000" fill="hold"/>
                                        <p:tgtEl>
                                          <p:spTgt spid="38914">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8914">
                                            <p:txEl>
                                              <p:pRg st="9" end="9"/>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8914">
                                            <p:txEl>
                                              <p:pRg st="10" end="10"/>
                                            </p:txEl>
                                          </p:spTgt>
                                        </p:tgtEl>
                                        <p:attrNameLst>
                                          <p:attrName>style.visibility</p:attrName>
                                        </p:attrNameLst>
                                      </p:cBhvr>
                                      <p:to>
                                        <p:strVal val="visible"/>
                                      </p:to>
                                    </p:set>
                                    <p:animEffect transition="in" filter="fade">
                                      <p:cBhvr>
                                        <p:cTn id="45" dur="1000"/>
                                        <p:tgtEl>
                                          <p:spTgt spid="38914">
                                            <p:txEl>
                                              <p:pRg st="10" end="10"/>
                                            </p:txEl>
                                          </p:spTgt>
                                        </p:tgtEl>
                                      </p:cBhvr>
                                    </p:animEffect>
                                    <p:anim calcmode="lin" valueType="num">
                                      <p:cBhvr>
                                        <p:cTn id="46" dur="1000" fill="hold"/>
                                        <p:tgtEl>
                                          <p:spTgt spid="38914">
                                            <p:txEl>
                                              <p:pRg st="10" end="10"/>
                                            </p:txEl>
                                          </p:spTgt>
                                        </p:tgtEl>
                                        <p:attrNameLst>
                                          <p:attrName>ppt_x</p:attrName>
                                        </p:attrNameLst>
                                      </p:cBhvr>
                                      <p:tavLst>
                                        <p:tav tm="0">
                                          <p:val>
                                            <p:strVal val="#ppt_x"/>
                                          </p:val>
                                        </p:tav>
                                        <p:tav tm="100000">
                                          <p:val>
                                            <p:strVal val="#ppt_x"/>
                                          </p:val>
                                        </p:tav>
                                      </p:tavLst>
                                    </p:anim>
                                    <p:anim calcmode="lin" valueType="num">
                                      <p:cBhvr>
                                        <p:cTn id="47" dur="1000" fill="hold"/>
                                        <p:tgtEl>
                                          <p:spTgt spid="3891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8914">
                                            <p:txEl>
                                              <p:pRg st="12" end="12"/>
                                            </p:txEl>
                                          </p:spTgt>
                                        </p:tgtEl>
                                        <p:attrNameLst>
                                          <p:attrName>style.visibility</p:attrName>
                                        </p:attrNameLst>
                                      </p:cBhvr>
                                      <p:to>
                                        <p:strVal val="visible"/>
                                      </p:to>
                                    </p:set>
                                    <p:animEffect transition="in" filter="fade">
                                      <p:cBhvr>
                                        <p:cTn id="52" dur="1000"/>
                                        <p:tgtEl>
                                          <p:spTgt spid="38914">
                                            <p:txEl>
                                              <p:pRg st="12" end="12"/>
                                            </p:txEl>
                                          </p:spTgt>
                                        </p:tgtEl>
                                      </p:cBhvr>
                                    </p:animEffect>
                                    <p:anim calcmode="lin" valueType="num">
                                      <p:cBhvr>
                                        <p:cTn id="53" dur="1000" fill="hold"/>
                                        <p:tgtEl>
                                          <p:spTgt spid="38914">
                                            <p:txEl>
                                              <p:pRg st="12" end="12"/>
                                            </p:txEl>
                                          </p:spTgt>
                                        </p:tgtEl>
                                        <p:attrNameLst>
                                          <p:attrName>ppt_x</p:attrName>
                                        </p:attrNameLst>
                                      </p:cBhvr>
                                      <p:tavLst>
                                        <p:tav tm="0">
                                          <p:val>
                                            <p:strVal val="#ppt_x"/>
                                          </p:val>
                                        </p:tav>
                                        <p:tav tm="100000">
                                          <p:val>
                                            <p:strVal val="#ppt_x"/>
                                          </p:val>
                                        </p:tav>
                                      </p:tavLst>
                                    </p:anim>
                                    <p:anim calcmode="lin" valueType="num">
                                      <p:cBhvr>
                                        <p:cTn id="54" dur="1000" fill="hold"/>
                                        <p:tgtEl>
                                          <p:spTgt spid="3891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7FAFD"/>
            </a:gs>
            <a:gs pos="74000">
              <a:srgbClr val="002060"/>
            </a:gs>
            <a:gs pos="100000">
              <a:srgbClr val="CEE1F2"/>
            </a:gs>
          </a:gsLst>
          <a:lin ang="5400000" scaled="1"/>
        </a:gradFill>
        <a:effectLst/>
      </p:bgPr>
    </p:bg>
    <p:spTree>
      <p:nvGrpSpPr>
        <p:cNvPr id="1" name=""/>
        <p:cNvGrpSpPr/>
        <p:nvPr/>
      </p:nvGrpSpPr>
      <p:grpSpPr>
        <a:xfrm>
          <a:off x="0" y="0"/>
          <a:ext cx="0" cy="0"/>
          <a:chOff x="0" y="0"/>
          <a:chExt cx="0" cy="0"/>
        </a:xfrm>
      </p:grpSpPr>
      <p:pic>
        <p:nvPicPr>
          <p:cNvPr id="53250"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7175" y="368300"/>
            <a:ext cx="659765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5D2EC"/>
            </a:gs>
            <a:gs pos="16296">
              <a:srgbClr val="8AA5C4"/>
            </a:gs>
            <a:gs pos="67000">
              <a:srgbClr val="000099"/>
            </a:gs>
            <a:gs pos="100000">
              <a:srgbClr val="CEE1F2"/>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5427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7138" y="171450"/>
            <a:ext cx="7197725"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5298"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0" y="152400"/>
            <a:ext cx="71755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descr="Stampati"/>
          <p:cNvSpPr>
            <a:spLocks noGrp="1" noChangeArrowheads="1"/>
          </p:cNvSpPr>
          <p:nvPr>
            <p:ph idx="1"/>
          </p:nvPr>
        </p:nvSpPr>
        <p:spPr>
          <a:xfrm>
            <a:off x="515938" y="333375"/>
            <a:ext cx="11160125" cy="6191250"/>
          </a:xfrm>
          <a:solidFill>
            <a:schemeClr val="accent4">
              <a:lumMod val="20000"/>
              <a:lumOff val="80000"/>
            </a:schemeClr>
          </a:solidFill>
          <a:ln>
            <a:solidFill>
              <a:schemeClr val="tx1"/>
            </a:solidFill>
          </a:ln>
        </p:spPr>
        <p:txBody>
          <a:bodyPr rtlCol="0">
            <a:normAutofit/>
          </a:bodyPr>
          <a:lstStyle/>
          <a:p>
            <a:pPr marL="0" indent="0" algn="ctr" eaLnBrk="1" fontAlgn="auto" hangingPunct="1">
              <a:lnSpc>
                <a:spcPct val="150000"/>
              </a:lnSpc>
              <a:spcAft>
                <a:spcPts val="0"/>
              </a:spcAft>
              <a:buFont typeface="Arial" panose="020B0604020202020204" pitchFamily="34" charset="0"/>
              <a:buNone/>
              <a:defRPr/>
            </a:pPr>
            <a:r>
              <a:rPr lang="it-IT" altLang="it-IT" sz="4000" b="1" dirty="0">
                <a:latin typeface="Arial" panose="020B0604020202020204" pitchFamily="34" charset="0"/>
                <a:cs typeface="Arial" panose="020B0604020202020204" pitchFamily="34" charset="0"/>
              </a:rPr>
              <a:t>Antica risposta sul senso della vita</a:t>
            </a:r>
          </a:p>
          <a:p>
            <a:pPr marL="0" indent="0" algn="ctr" eaLnBrk="1" fontAlgn="auto" hangingPunct="1">
              <a:lnSpc>
                <a:spcPct val="150000"/>
              </a:lnSpc>
              <a:spcAft>
                <a:spcPts val="0"/>
              </a:spcAft>
              <a:buFont typeface="Arial" panose="020B0604020202020204" pitchFamily="34" charset="0"/>
              <a:buNone/>
              <a:defRPr/>
            </a:pPr>
            <a:r>
              <a:rPr lang="it-IT" altLang="it-IT" sz="1500" b="1" dirty="0">
                <a:latin typeface="Arial" panose="020B0604020202020204" pitchFamily="34" charset="0"/>
                <a:cs typeface="Arial" panose="020B0604020202020204" pitchFamily="34" charset="0"/>
              </a:rPr>
              <a:t> </a:t>
            </a:r>
            <a:endParaRPr lang="it-IT" altLang="it-IT" sz="1500" dirty="0">
              <a:latin typeface="Arial" panose="020B0604020202020204" pitchFamily="34" charset="0"/>
              <a:cs typeface="Arial" panose="020B0604020202020204" pitchFamily="34" charset="0"/>
            </a:endParaRPr>
          </a:p>
          <a:p>
            <a:pPr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Per la Bibbia la vita ha senso solo se è vissuta nell’esperienza dei grandi sentimenti dell’</a:t>
            </a:r>
            <a:r>
              <a:rPr lang="it-IT" altLang="it-IT" b="1" dirty="0">
                <a:latin typeface="Arial" panose="020B0604020202020204" pitchFamily="34" charset="0"/>
                <a:cs typeface="Arial" panose="020B0604020202020204" pitchFamily="34" charset="0"/>
              </a:rPr>
              <a:t>amore</a:t>
            </a:r>
            <a:r>
              <a:rPr lang="it-IT" altLang="it-IT" dirty="0">
                <a:latin typeface="Arial" panose="020B0604020202020204" pitchFamily="34" charset="0"/>
                <a:cs typeface="Arial" panose="020B0604020202020204" pitchFamily="34" charset="0"/>
              </a:rPr>
              <a:t>; </a:t>
            </a:r>
          </a:p>
          <a:p>
            <a:pPr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Dio è pensato come la massima perfezione dell'amore, simile a quello di due sposi quando si amano intensamente, ma non identico, in quanto è molto superiore. Ma i grandi sentimenti d’amore comportano anche numerosi sacrifici e rinunce.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1986">
                                            <p:txEl>
                                              <p:pRg st="2" end="2"/>
                                            </p:txEl>
                                          </p:spTgt>
                                        </p:tgtEl>
                                        <p:attrNameLst>
                                          <p:attrName>style.visibility</p:attrName>
                                        </p:attrNameLst>
                                      </p:cBhvr>
                                      <p:to>
                                        <p:strVal val="visible"/>
                                      </p:to>
                                    </p:set>
                                    <p:animEffect transition="in" filter="fade">
                                      <p:cBhvr>
                                        <p:cTn id="7" dur="1000"/>
                                        <p:tgtEl>
                                          <p:spTgt spid="41986">
                                            <p:txEl>
                                              <p:pRg st="2" end="2"/>
                                            </p:txEl>
                                          </p:spTgt>
                                        </p:tgtEl>
                                      </p:cBhvr>
                                    </p:animEffect>
                                    <p:anim calcmode="lin" valueType="num">
                                      <p:cBhvr>
                                        <p:cTn id="8" dur="1000" fill="hold"/>
                                        <p:tgtEl>
                                          <p:spTgt spid="4198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19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41986">
                                            <p:txEl>
                                              <p:pRg st="3" end="3"/>
                                            </p:txEl>
                                          </p:spTgt>
                                        </p:tgtEl>
                                        <p:attrNameLst>
                                          <p:attrName>style.visibility</p:attrName>
                                        </p:attrNameLst>
                                      </p:cBhvr>
                                      <p:to>
                                        <p:strVal val="visible"/>
                                      </p:to>
                                    </p:set>
                                    <p:animEffect transition="in" filter="fade">
                                      <p:cBhvr>
                                        <p:cTn id="14" dur="1000"/>
                                        <p:tgtEl>
                                          <p:spTgt spid="41986">
                                            <p:txEl>
                                              <p:pRg st="3" end="3"/>
                                            </p:txEl>
                                          </p:spTgt>
                                        </p:tgtEl>
                                      </p:cBhvr>
                                    </p:animEffect>
                                    <p:anim calcmode="lin" valueType="num">
                                      <p:cBhvr>
                                        <p:cTn id="15" dur="1000" fill="hold"/>
                                        <p:tgtEl>
                                          <p:spTgt spid="4198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198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descr="Stampati"/>
          <p:cNvSpPr>
            <a:spLocks noGrp="1" noChangeArrowheads="1"/>
          </p:cNvSpPr>
          <p:nvPr>
            <p:ph idx="1"/>
          </p:nvPr>
        </p:nvSpPr>
        <p:spPr>
          <a:xfrm>
            <a:off x="479425" y="333375"/>
            <a:ext cx="11233150" cy="6191250"/>
          </a:xfrm>
          <a:solidFill>
            <a:schemeClr val="accent4">
              <a:lumMod val="20000"/>
              <a:lumOff val="80000"/>
            </a:schemeClr>
          </a:solidFill>
          <a:ln>
            <a:solidFill>
              <a:schemeClr val="tx1"/>
            </a:solidFill>
          </a:ln>
        </p:spPr>
        <p:txBody>
          <a:bodyPr rtlCol="0">
            <a:normAutofit fontScale="85000" lnSpcReduction="20000"/>
          </a:bodyPr>
          <a:lstStyle/>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Nei capitoli riguardanti la sessualità, la Bibbia dichiara che l’uomo, </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da solo, non può raggiungere la perfezione dell’amore sincero, dell’amore totalmente libero e disinteressato. </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Egli ha anche bisogno di essere amato. </a:t>
            </a:r>
          </a:p>
          <a:p>
            <a:pPr marL="0" indent="0" eaLnBrk="1" fontAlgn="auto" hangingPunct="1">
              <a:lnSpc>
                <a:spcPct val="150000"/>
              </a:lnSpc>
              <a:spcAft>
                <a:spcPts val="0"/>
              </a:spcAft>
              <a:buFont typeface="Arial" panose="020B0604020202020204" pitchFamily="34" charset="0"/>
              <a:buNone/>
              <a:defRPr/>
            </a:pPr>
            <a:endParaRPr lang="it-IT" altLang="it-IT" sz="800" dirty="0">
              <a:latin typeface="Arial" panose="020B0604020202020204" pitchFamily="34" charset="0"/>
              <a:cs typeface="Arial" panose="020B0604020202020204" pitchFamily="34" charset="0"/>
            </a:endParaRP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Per la Bibbia occorre essere in comunione con Dio, </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essere un alleato che collabora, </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perché solo Dio può dare la forza di amare e di sentirsi amati, </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se non dagli uomini, almeno da Dio. </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Dio da anche la libertà agli uomini di ripudiarlo </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con le invitabili conseguenze di vivere senza Dio.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3010">
                                            <p:txEl>
                                              <p:pRg st="4" end="4"/>
                                            </p:txEl>
                                          </p:spTgt>
                                        </p:tgtEl>
                                        <p:attrNameLst>
                                          <p:attrName>style.visibility</p:attrName>
                                        </p:attrNameLst>
                                      </p:cBhvr>
                                      <p:to>
                                        <p:strVal val="visible"/>
                                      </p:to>
                                    </p:set>
                                    <p:animEffect transition="in" filter="fade">
                                      <p:cBhvr>
                                        <p:cTn id="7" dur="1000"/>
                                        <p:tgtEl>
                                          <p:spTgt spid="43010">
                                            <p:txEl>
                                              <p:pRg st="4" end="4"/>
                                            </p:txEl>
                                          </p:spTgt>
                                        </p:tgtEl>
                                      </p:cBhvr>
                                    </p:animEffect>
                                    <p:anim calcmode="lin" valueType="num">
                                      <p:cBhvr>
                                        <p:cTn id="8" dur="1000" fill="hold"/>
                                        <p:tgtEl>
                                          <p:spTgt spid="43010">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3010">
                                            <p:txEl>
                                              <p:pRg st="4" end="4"/>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3010">
                                            <p:txEl>
                                              <p:pRg st="5" end="5"/>
                                            </p:txEl>
                                          </p:spTgt>
                                        </p:tgtEl>
                                        <p:attrNameLst>
                                          <p:attrName>style.visibility</p:attrName>
                                        </p:attrNameLst>
                                      </p:cBhvr>
                                      <p:to>
                                        <p:strVal val="visible"/>
                                      </p:to>
                                    </p:set>
                                    <p:animEffect transition="in" filter="fade">
                                      <p:cBhvr>
                                        <p:cTn id="12" dur="1000"/>
                                        <p:tgtEl>
                                          <p:spTgt spid="43010">
                                            <p:txEl>
                                              <p:pRg st="5" end="5"/>
                                            </p:txEl>
                                          </p:spTgt>
                                        </p:tgtEl>
                                      </p:cBhvr>
                                    </p:animEffect>
                                    <p:anim calcmode="lin" valueType="num">
                                      <p:cBhvr>
                                        <p:cTn id="13" dur="1000" fill="hold"/>
                                        <p:tgtEl>
                                          <p:spTgt spid="43010">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43010">
                                            <p:txEl>
                                              <p:pRg st="5" end="5"/>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3010">
                                            <p:txEl>
                                              <p:pRg st="6" end="6"/>
                                            </p:txEl>
                                          </p:spTgt>
                                        </p:tgtEl>
                                        <p:attrNameLst>
                                          <p:attrName>style.visibility</p:attrName>
                                        </p:attrNameLst>
                                      </p:cBhvr>
                                      <p:to>
                                        <p:strVal val="visible"/>
                                      </p:to>
                                    </p:set>
                                    <p:animEffect transition="in" filter="fade">
                                      <p:cBhvr>
                                        <p:cTn id="17" dur="1000"/>
                                        <p:tgtEl>
                                          <p:spTgt spid="43010">
                                            <p:txEl>
                                              <p:pRg st="6" end="6"/>
                                            </p:txEl>
                                          </p:spTgt>
                                        </p:tgtEl>
                                      </p:cBhvr>
                                    </p:animEffect>
                                    <p:anim calcmode="lin" valueType="num">
                                      <p:cBhvr>
                                        <p:cTn id="18" dur="1000" fill="hold"/>
                                        <p:tgtEl>
                                          <p:spTgt spid="43010">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43010">
                                            <p:txEl>
                                              <p:pRg st="6" end="6"/>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3010">
                                            <p:txEl>
                                              <p:pRg st="7" end="7"/>
                                            </p:txEl>
                                          </p:spTgt>
                                        </p:tgtEl>
                                        <p:attrNameLst>
                                          <p:attrName>style.visibility</p:attrName>
                                        </p:attrNameLst>
                                      </p:cBhvr>
                                      <p:to>
                                        <p:strVal val="visible"/>
                                      </p:to>
                                    </p:set>
                                    <p:animEffect transition="in" filter="fade">
                                      <p:cBhvr>
                                        <p:cTn id="22" dur="1000"/>
                                        <p:tgtEl>
                                          <p:spTgt spid="43010">
                                            <p:txEl>
                                              <p:pRg st="7" end="7"/>
                                            </p:txEl>
                                          </p:spTgt>
                                        </p:tgtEl>
                                      </p:cBhvr>
                                    </p:animEffect>
                                    <p:anim calcmode="lin" valueType="num">
                                      <p:cBhvr>
                                        <p:cTn id="23" dur="1000" fill="hold"/>
                                        <p:tgtEl>
                                          <p:spTgt spid="43010">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430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43010">
                                            <p:txEl>
                                              <p:pRg st="8" end="8"/>
                                            </p:txEl>
                                          </p:spTgt>
                                        </p:tgtEl>
                                        <p:attrNameLst>
                                          <p:attrName>style.visibility</p:attrName>
                                        </p:attrNameLst>
                                      </p:cBhvr>
                                      <p:to>
                                        <p:strVal val="visible"/>
                                      </p:to>
                                    </p:set>
                                    <p:animEffect transition="in" filter="fade">
                                      <p:cBhvr>
                                        <p:cTn id="29" dur="1000"/>
                                        <p:tgtEl>
                                          <p:spTgt spid="43010">
                                            <p:txEl>
                                              <p:pRg st="8" end="8"/>
                                            </p:txEl>
                                          </p:spTgt>
                                        </p:tgtEl>
                                      </p:cBhvr>
                                    </p:animEffect>
                                    <p:anim calcmode="lin" valueType="num">
                                      <p:cBhvr>
                                        <p:cTn id="30" dur="1000" fill="hold"/>
                                        <p:tgtEl>
                                          <p:spTgt spid="43010">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43010">
                                            <p:txEl>
                                              <p:pRg st="8" end="8"/>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43010">
                                            <p:txEl>
                                              <p:pRg st="9" end="9"/>
                                            </p:txEl>
                                          </p:spTgt>
                                        </p:tgtEl>
                                        <p:attrNameLst>
                                          <p:attrName>style.visibility</p:attrName>
                                        </p:attrNameLst>
                                      </p:cBhvr>
                                      <p:to>
                                        <p:strVal val="visible"/>
                                      </p:to>
                                    </p:set>
                                    <p:animEffect transition="in" filter="fade">
                                      <p:cBhvr>
                                        <p:cTn id="34" dur="1000"/>
                                        <p:tgtEl>
                                          <p:spTgt spid="43010">
                                            <p:txEl>
                                              <p:pRg st="9" end="9"/>
                                            </p:txEl>
                                          </p:spTgt>
                                        </p:tgtEl>
                                      </p:cBhvr>
                                    </p:animEffect>
                                    <p:anim calcmode="lin" valueType="num">
                                      <p:cBhvr>
                                        <p:cTn id="35" dur="1000" fill="hold"/>
                                        <p:tgtEl>
                                          <p:spTgt spid="43010">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4301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descr="Stampati"/>
          <p:cNvSpPr>
            <a:spLocks noGrp="1" noChangeArrowheads="1"/>
          </p:cNvSpPr>
          <p:nvPr>
            <p:ph idx="1"/>
          </p:nvPr>
        </p:nvSpPr>
        <p:spPr>
          <a:xfrm>
            <a:off x="550863" y="188913"/>
            <a:ext cx="11161712" cy="6524625"/>
          </a:xfrm>
          <a:solidFill>
            <a:schemeClr val="accent4">
              <a:lumMod val="20000"/>
              <a:lumOff val="80000"/>
            </a:schemeClr>
          </a:solidFill>
          <a:ln>
            <a:solidFill>
              <a:schemeClr val="tx1"/>
            </a:solidFill>
          </a:ln>
        </p:spPr>
        <p:txBody>
          <a:bodyPr rtlCol="0">
            <a:normAutofit lnSpcReduction="10000"/>
          </a:bodyPr>
          <a:lstStyle/>
          <a:p>
            <a:pPr eaLnBrk="1" fontAlgn="auto" hangingPunct="1">
              <a:lnSpc>
                <a:spcPct val="125000"/>
              </a:lnSpc>
              <a:spcAft>
                <a:spcPts val="0"/>
              </a:spcAft>
              <a:buFontTx/>
              <a:buNone/>
              <a:defRPr/>
            </a:pPr>
            <a:r>
              <a:rPr lang="it-IT" altLang="it-IT" sz="2000" b="1" dirty="0">
                <a:latin typeface="Arial" panose="020B0604020202020204" pitchFamily="34" charset="0"/>
                <a:cs typeface="Arial" panose="020B0604020202020204" pitchFamily="34" charset="0"/>
              </a:rPr>
              <a:t>Ma perché la Bibbia ritiene importantissima la vita umana? </a:t>
            </a:r>
          </a:p>
          <a:p>
            <a:pPr eaLnBrk="1" fontAlgn="auto" hangingPunct="1">
              <a:lnSpc>
                <a:spcPct val="125000"/>
              </a:lnSpc>
              <a:spcAft>
                <a:spcPts val="0"/>
              </a:spcAft>
              <a:buFontTx/>
              <a:buNone/>
              <a:defRPr/>
            </a:pPr>
            <a:r>
              <a:rPr lang="it-IT" altLang="it-IT" sz="1600" dirty="0">
                <a:latin typeface="Arial" panose="020B0604020202020204" pitchFamily="34" charset="0"/>
                <a:cs typeface="Arial" panose="020B0604020202020204" pitchFamily="34" charset="0"/>
              </a:rPr>
              <a:t>Ci limitiamo a ricordare i seguenti punti. </a:t>
            </a:r>
          </a:p>
          <a:p>
            <a:pPr eaLnBrk="1" fontAlgn="auto" hangingPunct="1">
              <a:lnSpc>
                <a:spcPct val="125000"/>
              </a:lnSpc>
              <a:spcAft>
                <a:spcPts val="0"/>
              </a:spcAft>
              <a:buFontTx/>
              <a:buAutoNum type="arabicPeriod"/>
              <a:defRPr/>
            </a:pPr>
            <a:r>
              <a:rPr lang="it-IT" altLang="it-IT" sz="1600" dirty="0">
                <a:latin typeface="Arial" panose="020B0604020202020204" pitchFamily="34" charset="0"/>
                <a:cs typeface="Arial" panose="020B0604020202020204" pitchFamily="34" charset="0"/>
              </a:rPr>
              <a:t>Perché in ogni uomo vi è un </a:t>
            </a:r>
            <a:r>
              <a:rPr lang="it-IT" altLang="it-IT" sz="1600" b="1" dirty="0">
                <a:latin typeface="Arial" panose="020B0604020202020204" pitchFamily="34" charset="0"/>
                <a:cs typeface="Arial" panose="020B0604020202020204" pitchFamily="34" charset="0"/>
              </a:rPr>
              <a:t>progetto d'amore</a:t>
            </a:r>
            <a:r>
              <a:rPr lang="it-IT" altLang="it-IT" sz="1600" dirty="0">
                <a:latin typeface="Arial" panose="020B0604020202020204" pitchFamily="34" charset="0"/>
                <a:cs typeface="Arial" panose="020B0604020202020204" pitchFamily="34" charset="0"/>
              </a:rPr>
              <a:t> che deve essere realizzato, vi è un’anima.</a:t>
            </a:r>
          </a:p>
          <a:p>
            <a:pPr eaLnBrk="1" fontAlgn="auto" hangingPunct="1">
              <a:lnSpc>
                <a:spcPct val="125000"/>
              </a:lnSpc>
              <a:spcAft>
                <a:spcPts val="0"/>
              </a:spcAft>
              <a:buFontTx/>
              <a:buAutoNum type="arabicPeriod"/>
              <a:defRPr/>
            </a:pPr>
            <a:r>
              <a:rPr lang="it-IT" altLang="it-IT" sz="1600" dirty="0">
                <a:latin typeface="Arial" panose="020B0604020202020204" pitchFamily="34" charset="0"/>
                <a:cs typeface="Arial" panose="020B0604020202020204" pitchFamily="34" charset="0"/>
              </a:rPr>
              <a:t>Secondo la Bibbia l’umanità è stata creata per essere </a:t>
            </a:r>
            <a:r>
              <a:rPr lang="it-IT" altLang="it-IT" sz="1600" b="1" dirty="0">
                <a:latin typeface="Arial" panose="020B0604020202020204" pitchFamily="34" charset="0"/>
                <a:cs typeface="Arial" panose="020B0604020202020204" pitchFamily="34" charset="0"/>
              </a:rPr>
              <a:t>un’immagine dell'amore di Dio</a:t>
            </a:r>
            <a:r>
              <a:rPr lang="it-IT" altLang="it-IT" sz="1600" dirty="0">
                <a:latin typeface="Arial" panose="020B0604020202020204" pitchFamily="34" charset="0"/>
                <a:cs typeface="Arial" panose="020B0604020202020204" pitchFamily="34" charset="0"/>
              </a:rPr>
              <a:t> (Gen. 1,27).</a:t>
            </a:r>
          </a:p>
          <a:p>
            <a:pPr eaLnBrk="1" fontAlgn="auto" hangingPunct="1">
              <a:lnSpc>
                <a:spcPct val="125000"/>
              </a:lnSpc>
              <a:spcAft>
                <a:spcPts val="0"/>
              </a:spcAft>
              <a:buFontTx/>
              <a:buAutoNum type="arabicPeriod"/>
              <a:defRPr/>
            </a:pPr>
            <a:r>
              <a:rPr lang="it-IT" altLang="it-IT" sz="1600" dirty="0">
                <a:latin typeface="Arial" panose="020B0604020202020204" pitchFamily="34" charset="0"/>
                <a:cs typeface="Arial" panose="020B0604020202020204" pitchFamily="34" charset="0"/>
              </a:rPr>
              <a:t>La vita è importante perché  in ogni uomo vi è la </a:t>
            </a:r>
            <a:r>
              <a:rPr lang="it-IT" altLang="it-IT" sz="1600" b="1" dirty="0">
                <a:latin typeface="Arial" panose="020B0604020202020204" pitchFamily="34" charset="0"/>
                <a:cs typeface="Arial" panose="020B0604020202020204" pitchFamily="34" charset="0"/>
              </a:rPr>
              <a:t>responsabilità di custodire</a:t>
            </a:r>
            <a:r>
              <a:rPr lang="it-IT" altLang="it-IT" sz="1600" dirty="0">
                <a:latin typeface="Arial" panose="020B0604020202020204" pitchFamily="34" charset="0"/>
                <a:cs typeface="Arial" panose="020B0604020202020204" pitchFamily="34" charset="0"/>
              </a:rPr>
              <a:t> suo “fratello” </a:t>
            </a:r>
          </a:p>
          <a:p>
            <a:pPr eaLnBrk="1" fontAlgn="auto" hangingPunct="1">
              <a:lnSpc>
                <a:spcPct val="125000"/>
              </a:lnSpc>
              <a:spcAft>
                <a:spcPts val="0"/>
              </a:spcAft>
              <a:buFontTx/>
              <a:buAutoNum type="arabicPeriod"/>
              <a:defRPr/>
            </a:pPr>
            <a:r>
              <a:rPr lang="it-IT" altLang="it-IT" sz="1600" dirty="0">
                <a:latin typeface="Arial" panose="020B0604020202020204" pitchFamily="34" charset="0"/>
                <a:cs typeface="Arial" panose="020B0604020202020204" pitchFamily="34" charset="0"/>
              </a:rPr>
              <a:t>Ogni uomo dovrebbe impegnarsi a </a:t>
            </a:r>
            <a:r>
              <a:rPr lang="it-IT" altLang="it-IT" sz="1600" b="1" dirty="0">
                <a:latin typeface="Arial" panose="020B0604020202020204" pitchFamily="34" charset="0"/>
                <a:cs typeface="Arial" panose="020B0604020202020204" pitchFamily="34" charset="0"/>
              </a:rPr>
              <a:t>collaborare con il suo Creatore</a:t>
            </a:r>
            <a:r>
              <a:rPr lang="it-IT" altLang="it-IT" sz="1600" dirty="0">
                <a:latin typeface="Arial" panose="020B0604020202020204" pitchFamily="34" charset="0"/>
                <a:cs typeface="Arial" panose="020B0604020202020204" pitchFamily="34" charset="0"/>
              </a:rPr>
              <a:t> al fine di perfezionare, portare a compimento il “giardino di Dio”. Ricordiamo che l'uomo è anche considerato il giardiniere di Dio. </a:t>
            </a:r>
          </a:p>
          <a:p>
            <a:pPr eaLnBrk="1" fontAlgn="auto" hangingPunct="1">
              <a:lnSpc>
                <a:spcPct val="125000"/>
              </a:lnSpc>
              <a:spcAft>
                <a:spcPts val="0"/>
              </a:spcAft>
              <a:buFontTx/>
              <a:buAutoNum type="arabicPeriod"/>
              <a:defRPr/>
            </a:pPr>
            <a:r>
              <a:rPr lang="it-IT" altLang="it-IT" sz="1600" dirty="0">
                <a:latin typeface="Arial" panose="020B0604020202020204" pitchFamily="34" charset="0"/>
                <a:cs typeface="Arial" panose="020B0604020202020204" pitchFamily="34" charset="0"/>
              </a:rPr>
              <a:t>Perché quando l'uomo ama, rende presente la “</a:t>
            </a:r>
            <a:r>
              <a:rPr lang="it-IT" altLang="it-IT" sz="1600" b="1" dirty="0">
                <a:latin typeface="Arial" panose="020B0604020202020204" pitchFamily="34" charset="0"/>
                <a:cs typeface="Arial" panose="020B0604020202020204" pitchFamily="34" charset="0"/>
              </a:rPr>
              <a:t>gloria di Dio</a:t>
            </a:r>
            <a:r>
              <a:rPr lang="it-IT" altLang="it-IT" sz="1600" dirty="0">
                <a:latin typeface="Arial" panose="020B0604020202020204" pitchFamily="34" charset="0"/>
                <a:cs typeface="Arial" panose="020B0604020202020204" pitchFamily="34" charset="0"/>
              </a:rPr>
              <a:t>”. </a:t>
            </a:r>
          </a:p>
          <a:p>
            <a:pPr eaLnBrk="1" fontAlgn="auto" hangingPunct="1">
              <a:lnSpc>
                <a:spcPct val="125000"/>
              </a:lnSpc>
              <a:spcAft>
                <a:spcPts val="0"/>
              </a:spcAft>
              <a:buFontTx/>
              <a:buAutoNum type="arabicPeriod"/>
              <a:defRPr/>
            </a:pPr>
            <a:r>
              <a:rPr lang="it-IT" altLang="it-IT" sz="1600" dirty="0">
                <a:latin typeface="Arial" panose="020B0604020202020204" pitchFamily="34" charset="0"/>
                <a:cs typeface="Arial" panose="020B0604020202020204" pitchFamily="34" charset="0"/>
              </a:rPr>
              <a:t>Perché nell'uomo </a:t>
            </a:r>
            <a:r>
              <a:rPr lang="it-IT" altLang="it-IT" sz="1600" b="1" dirty="0">
                <a:latin typeface="Arial" panose="020B0604020202020204" pitchFamily="34" charset="0"/>
                <a:cs typeface="Arial" panose="020B0604020202020204" pitchFamily="34" charset="0"/>
              </a:rPr>
              <a:t>vi è “il soffio di Dio</a:t>
            </a:r>
            <a:r>
              <a:rPr lang="it-IT" altLang="it-IT" sz="1600" dirty="0">
                <a:latin typeface="Arial" panose="020B0604020202020204" pitchFamily="34" charset="0"/>
                <a:cs typeface="Arial" panose="020B0604020202020204" pitchFamily="34" charset="0"/>
              </a:rPr>
              <a:t>”, una parte del suo alito vitale, spesso considerato come la possibilità di amare, presente in ogni uomo. </a:t>
            </a:r>
          </a:p>
          <a:p>
            <a:pPr eaLnBrk="1" fontAlgn="auto" hangingPunct="1">
              <a:lnSpc>
                <a:spcPct val="125000"/>
              </a:lnSpc>
              <a:spcAft>
                <a:spcPts val="0"/>
              </a:spcAft>
              <a:buFontTx/>
              <a:buAutoNum type="arabicPeriod"/>
              <a:defRPr/>
            </a:pPr>
            <a:r>
              <a:rPr lang="it-IT" altLang="it-IT" sz="1600" dirty="0">
                <a:latin typeface="Arial" panose="020B0604020202020204" pitchFamily="34" charset="0"/>
                <a:cs typeface="Arial" panose="020B0604020202020204" pitchFamily="34" charset="0"/>
              </a:rPr>
              <a:t>Perché ogni vita umana è un </a:t>
            </a:r>
            <a:r>
              <a:rPr lang="it-IT" altLang="it-IT" sz="1600" b="1" dirty="0">
                <a:latin typeface="Arial" panose="020B0604020202020204" pitchFamily="34" charset="0"/>
                <a:cs typeface="Arial" panose="020B0604020202020204" pitchFamily="34" charset="0"/>
              </a:rPr>
              <a:t>dono di Dio, un suo regalo</a:t>
            </a:r>
            <a:r>
              <a:rPr lang="it-IT" altLang="it-IT" sz="1600" dirty="0">
                <a:latin typeface="Arial" panose="020B0604020202020204" pitchFamily="34" charset="0"/>
                <a:cs typeface="Arial" panose="020B0604020202020204" pitchFamily="34" charset="0"/>
              </a:rPr>
              <a:t>, una sua creatura. L’uomo deve realizzare le sue passioni, quelle che favoriscono il progetto d’amore di Dio. </a:t>
            </a:r>
          </a:p>
          <a:p>
            <a:pPr eaLnBrk="1" fontAlgn="auto" hangingPunct="1">
              <a:lnSpc>
                <a:spcPct val="125000"/>
              </a:lnSpc>
              <a:spcAft>
                <a:spcPts val="0"/>
              </a:spcAft>
              <a:buFontTx/>
              <a:buNone/>
              <a:defRPr/>
            </a:pPr>
            <a:endParaRPr lang="it-IT" altLang="it-IT" sz="1600" dirty="0">
              <a:latin typeface="Arial" panose="020B0604020202020204" pitchFamily="34" charset="0"/>
              <a:cs typeface="Arial" panose="020B0604020202020204" pitchFamily="34" charset="0"/>
            </a:endParaRPr>
          </a:p>
          <a:p>
            <a:pPr eaLnBrk="1" fontAlgn="auto" hangingPunct="1">
              <a:lnSpc>
                <a:spcPct val="125000"/>
              </a:lnSpc>
              <a:spcAft>
                <a:spcPts val="0"/>
              </a:spcAft>
              <a:buFontTx/>
              <a:buNone/>
              <a:defRPr/>
            </a:pPr>
            <a:r>
              <a:rPr lang="it-IT" altLang="it-IT" sz="1600" dirty="0">
                <a:latin typeface="Arial" panose="020B0604020202020204" pitchFamily="34" charset="0"/>
                <a:cs typeface="Arial" panose="020B0604020202020204" pitchFamily="34" charset="0"/>
              </a:rPr>
              <a:t>* N.B.: se la vita umana è dono inaspettato e gratuito, dovrebbe essere vissuto con gratitudine.</a:t>
            </a:r>
          </a:p>
          <a:p>
            <a:pPr eaLnBrk="1" fontAlgn="auto" hangingPunct="1">
              <a:lnSpc>
                <a:spcPct val="125000"/>
              </a:lnSpc>
              <a:spcAft>
                <a:spcPts val="0"/>
              </a:spcAft>
              <a:buFontTx/>
              <a:buNone/>
              <a:defRPr/>
            </a:pPr>
            <a:r>
              <a:rPr lang="it-IT" altLang="it-IT" sz="1600" dirty="0">
                <a:latin typeface="Arial" panose="020B0604020202020204" pitchFamily="34" charset="0"/>
                <a:cs typeface="Arial" panose="020B0604020202020204" pitchFamily="34" charset="0"/>
              </a:rPr>
              <a:t> Rifiutare questo dono (es. omicidio, suicidio, aborto, ecc.) è una gravissima offesa a Dio, è un dire no all'amore di Dio, </a:t>
            </a:r>
          </a:p>
          <a:p>
            <a:pPr eaLnBrk="1" fontAlgn="auto" hangingPunct="1">
              <a:lnSpc>
                <a:spcPct val="125000"/>
              </a:lnSpc>
              <a:spcAft>
                <a:spcPts val="0"/>
              </a:spcAft>
              <a:buFontTx/>
              <a:buNone/>
              <a:defRPr/>
            </a:pPr>
            <a:r>
              <a:rPr lang="it-IT" altLang="it-IT" sz="1600" dirty="0">
                <a:latin typeface="Arial" panose="020B0604020202020204" pitchFamily="34" charset="0"/>
                <a:cs typeface="Arial" panose="020B0604020202020204" pitchFamily="34" charset="0"/>
              </a:rPr>
              <a:t>è un rifiutare la sua festa, il suo Regno.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44034">
                                            <p:txEl>
                                              <p:pRg st="2" end="2"/>
                                            </p:txEl>
                                          </p:spTgt>
                                        </p:tgtEl>
                                        <p:attrNameLst>
                                          <p:attrName>style.visibility</p:attrName>
                                        </p:attrNameLst>
                                      </p:cBhvr>
                                      <p:to>
                                        <p:strVal val="visible"/>
                                      </p:to>
                                    </p:set>
                                    <p:animEffect transition="in" filter="fade">
                                      <p:cBhvr>
                                        <p:cTn id="7" dur="800" decel="100000"/>
                                        <p:tgtEl>
                                          <p:spTgt spid="44034">
                                            <p:txEl>
                                              <p:pRg st="2" end="2"/>
                                            </p:txEl>
                                          </p:spTgt>
                                        </p:tgtEl>
                                      </p:cBhvr>
                                    </p:animEffect>
                                    <p:anim calcmode="lin" valueType="num">
                                      <p:cBhvr>
                                        <p:cTn id="8" dur="800" decel="100000" fill="hold"/>
                                        <p:tgtEl>
                                          <p:spTgt spid="44034">
                                            <p:txEl>
                                              <p:pRg st="2" end="2"/>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4034">
                                            <p:txEl>
                                              <p:pRg st="2" end="2"/>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4034">
                                            <p:txEl>
                                              <p:pRg st="2" end="2"/>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4034">
                                            <p:txEl>
                                              <p:pRg st="2" end="2"/>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403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44034">
                                            <p:txEl>
                                              <p:pRg st="3" end="3"/>
                                            </p:txEl>
                                          </p:spTgt>
                                        </p:tgtEl>
                                        <p:attrNameLst>
                                          <p:attrName>style.visibility</p:attrName>
                                        </p:attrNameLst>
                                      </p:cBhvr>
                                      <p:to>
                                        <p:strVal val="visible"/>
                                      </p:to>
                                    </p:set>
                                    <p:animEffect transition="in" filter="fade">
                                      <p:cBhvr>
                                        <p:cTn id="17" dur="800" decel="100000"/>
                                        <p:tgtEl>
                                          <p:spTgt spid="44034">
                                            <p:txEl>
                                              <p:pRg st="3" end="3"/>
                                            </p:txEl>
                                          </p:spTgt>
                                        </p:tgtEl>
                                      </p:cBhvr>
                                    </p:animEffect>
                                    <p:anim calcmode="lin" valueType="num">
                                      <p:cBhvr>
                                        <p:cTn id="18" dur="800" decel="100000" fill="hold"/>
                                        <p:tgtEl>
                                          <p:spTgt spid="44034">
                                            <p:txEl>
                                              <p:pRg st="3" end="3"/>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44034">
                                            <p:txEl>
                                              <p:pRg st="3" end="3"/>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4034">
                                            <p:txEl>
                                              <p:pRg st="3" end="3"/>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4034">
                                            <p:txEl>
                                              <p:pRg st="3" end="3"/>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4034">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44034">
                                            <p:txEl>
                                              <p:pRg st="4" end="4"/>
                                            </p:txEl>
                                          </p:spTgt>
                                        </p:tgtEl>
                                        <p:attrNameLst>
                                          <p:attrName>style.visibility</p:attrName>
                                        </p:attrNameLst>
                                      </p:cBhvr>
                                      <p:to>
                                        <p:strVal val="visible"/>
                                      </p:to>
                                    </p:set>
                                    <p:animEffect transition="in" filter="fade">
                                      <p:cBhvr>
                                        <p:cTn id="27" dur="800" decel="100000"/>
                                        <p:tgtEl>
                                          <p:spTgt spid="44034">
                                            <p:txEl>
                                              <p:pRg st="4" end="4"/>
                                            </p:txEl>
                                          </p:spTgt>
                                        </p:tgtEl>
                                      </p:cBhvr>
                                    </p:animEffect>
                                    <p:anim calcmode="lin" valueType="num">
                                      <p:cBhvr>
                                        <p:cTn id="28" dur="800" decel="100000" fill="hold"/>
                                        <p:tgtEl>
                                          <p:spTgt spid="44034">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44034">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44034">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4034">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4034">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44034">
                                            <p:txEl>
                                              <p:pRg st="5" end="5"/>
                                            </p:txEl>
                                          </p:spTgt>
                                        </p:tgtEl>
                                        <p:attrNameLst>
                                          <p:attrName>style.visibility</p:attrName>
                                        </p:attrNameLst>
                                      </p:cBhvr>
                                      <p:to>
                                        <p:strVal val="visible"/>
                                      </p:to>
                                    </p:set>
                                    <p:animEffect transition="in" filter="fade">
                                      <p:cBhvr>
                                        <p:cTn id="37" dur="800" decel="100000"/>
                                        <p:tgtEl>
                                          <p:spTgt spid="44034">
                                            <p:txEl>
                                              <p:pRg st="5" end="5"/>
                                            </p:txEl>
                                          </p:spTgt>
                                        </p:tgtEl>
                                      </p:cBhvr>
                                    </p:animEffect>
                                    <p:anim calcmode="lin" valueType="num">
                                      <p:cBhvr>
                                        <p:cTn id="38" dur="800" decel="100000" fill="hold"/>
                                        <p:tgtEl>
                                          <p:spTgt spid="44034">
                                            <p:txEl>
                                              <p:pRg st="5" end="5"/>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44034">
                                            <p:txEl>
                                              <p:pRg st="5" end="5"/>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44034">
                                            <p:txEl>
                                              <p:pRg st="5" end="5"/>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4034">
                                            <p:txEl>
                                              <p:pRg st="5" end="5"/>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4034">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nodeType="clickEffect">
                                  <p:stCondLst>
                                    <p:cond delay="0"/>
                                  </p:stCondLst>
                                  <p:childTnLst>
                                    <p:set>
                                      <p:cBhvr>
                                        <p:cTn id="46" dur="1" fill="hold">
                                          <p:stCondLst>
                                            <p:cond delay="0"/>
                                          </p:stCondLst>
                                        </p:cTn>
                                        <p:tgtEl>
                                          <p:spTgt spid="44034">
                                            <p:txEl>
                                              <p:pRg st="6" end="6"/>
                                            </p:txEl>
                                          </p:spTgt>
                                        </p:tgtEl>
                                        <p:attrNameLst>
                                          <p:attrName>style.visibility</p:attrName>
                                        </p:attrNameLst>
                                      </p:cBhvr>
                                      <p:to>
                                        <p:strVal val="visible"/>
                                      </p:to>
                                    </p:set>
                                    <p:animEffect transition="in" filter="fade">
                                      <p:cBhvr>
                                        <p:cTn id="47" dur="800" decel="100000"/>
                                        <p:tgtEl>
                                          <p:spTgt spid="44034">
                                            <p:txEl>
                                              <p:pRg st="6" end="6"/>
                                            </p:txEl>
                                          </p:spTgt>
                                        </p:tgtEl>
                                      </p:cBhvr>
                                    </p:animEffect>
                                    <p:anim calcmode="lin" valueType="num">
                                      <p:cBhvr>
                                        <p:cTn id="48" dur="800" decel="100000" fill="hold"/>
                                        <p:tgtEl>
                                          <p:spTgt spid="44034">
                                            <p:txEl>
                                              <p:pRg st="6" end="6"/>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44034">
                                            <p:txEl>
                                              <p:pRg st="6" end="6"/>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44034">
                                            <p:txEl>
                                              <p:pRg st="6" end="6"/>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4034">
                                            <p:txEl>
                                              <p:pRg st="6" end="6"/>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4034">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nodeType="clickEffect">
                                  <p:stCondLst>
                                    <p:cond delay="0"/>
                                  </p:stCondLst>
                                  <p:childTnLst>
                                    <p:set>
                                      <p:cBhvr>
                                        <p:cTn id="56" dur="1" fill="hold">
                                          <p:stCondLst>
                                            <p:cond delay="0"/>
                                          </p:stCondLst>
                                        </p:cTn>
                                        <p:tgtEl>
                                          <p:spTgt spid="44034">
                                            <p:txEl>
                                              <p:pRg st="7" end="7"/>
                                            </p:txEl>
                                          </p:spTgt>
                                        </p:tgtEl>
                                        <p:attrNameLst>
                                          <p:attrName>style.visibility</p:attrName>
                                        </p:attrNameLst>
                                      </p:cBhvr>
                                      <p:to>
                                        <p:strVal val="visible"/>
                                      </p:to>
                                    </p:set>
                                    <p:animEffect transition="in" filter="fade">
                                      <p:cBhvr>
                                        <p:cTn id="57" dur="800" decel="100000"/>
                                        <p:tgtEl>
                                          <p:spTgt spid="44034">
                                            <p:txEl>
                                              <p:pRg st="7" end="7"/>
                                            </p:txEl>
                                          </p:spTgt>
                                        </p:tgtEl>
                                      </p:cBhvr>
                                    </p:animEffect>
                                    <p:anim calcmode="lin" valueType="num">
                                      <p:cBhvr>
                                        <p:cTn id="58" dur="800" decel="100000" fill="hold"/>
                                        <p:tgtEl>
                                          <p:spTgt spid="44034">
                                            <p:txEl>
                                              <p:pRg st="7" end="7"/>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44034">
                                            <p:txEl>
                                              <p:pRg st="7" end="7"/>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44034">
                                            <p:txEl>
                                              <p:pRg st="7" end="7"/>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44034">
                                            <p:txEl>
                                              <p:pRg st="7" end="7"/>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44034">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0" presetClass="entr" presetSubtype="0" fill="hold" nodeType="clickEffect">
                                  <p:stCondLst>
                                    <p:cond delay="0"/>
                                  </p:stCondLst>
                                  <p:childTnLst>
                                    <p:set>
                                      <p:cBhvr>
                                        <p:cTn id="66" dur="1" fill="hold">
                                          <p:stCondLst>
                                            <p:cond delay="0"/>
                                          </p:stCondLst>
                                        </p:cTn>
                                        <p:tgtEl>
                                          <p:spTgt spid="44034">
                                            <p:txEl>
                                              <p:pRg st="8" end="8"/>
                                            </p:txEl>
                                          </p:spTgt>
                                        </p:tgtEl>
                                        <p:attrNameLst>
                                          <p:attrName>style.visibility</p:attrName>
                                        </p:attrNameLst>
                                      </p:cBhvr>
                                      <p:to>
                                        <p:strVal val="visible"/>
                                      </p:to>
                                    </p:set>
                                    <p:animEffect transition="in" filter="fade">
                                      <p:cBhvr>
                                        <p:cTn id="67" dur="800" decel="100000"/>
                                        <p:tgtEl>
                                          <p:spTgt spid="44034">
                                            <p:txEl>
                                              <p:pRg st="8" end="8"/>
                                            </p:txEl>
                                          </p:spTgt>
                                        </p:tgtEl>
                                      </p:cBhvr>
                                    </p:animEffect>
                                    <p:anim calcmode="lin" valueType="num">
                                      <p:cBhvr>
                                        <p:cTn id="68" dur="800" decel="100000" fill="hold"/>
                                        <p:tgtEl>
                                          <p:spTgt spid="44034">
                                            <p:txEl>
                                              <p:pRg st="8" end="8"/>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44034">
                                            <p:txEl>
                                              <p:pRg st="8" end="8"/>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44034">
                                            <p:txEl>
                                              <p:pRg st="8" end="8"/>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44034">
                                            <p:txEl>
                                              <p:pRg st="8" end="8"/>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44034">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52" presetClass="entr" presetSubtype="0" fill="hold" nodeType="clickEffect">
                                  <p:stCondLst>
                                    <p:cond delay="0"/>
                                  </p:stCondLst>
                                  <p:childTnLst>
                                    <p:set>
                                      <p:cBhvr>
                                        <p:cTn id="76" dur="1" fill="hold">
                                          <p:stCondLst>
                                            <p:cond delay="0"/>
                                          </p:stCondLst>
                                        </p:cTn>
                                        <p:tgtEl>
                                          <p:spTgt spid="44034">
                                            <p:txEl>
                                              <p:pRg st="10" end="10"/>
                                            </p:txEl>
                                          </p:spTgt>
                                        </p:tgtEl>
                                        <p:attrNameLst>
                                          <p:attrName>style.visibility</p:attrName>
                                        </p:attrNameLst>
                                      </p:cBhvr>
                                      <p:to>
                                        <p:strVal val="visible"/>
                                      </p:to>
                                    </p:set>
                                    <p:animScale>
                                      <p:cBhvr>
                                        <p:cTn id="77" dur="1000" decel="50000" fill="hold">
                                          <p:stCondLst>
                                            <p:cond delay="0"/>
                                          </p:stCondLst>
                                        </p:cTn>
                                        <p:tgtEl>
                                          <p:spTgt spid="44034">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44034">
                                            <p:txEl>
                                              <p:pRg st="10" end="10"/>
                                            </p:txEl>
                                          </p:spTgt>
                                        </p:tgtEl>
                                        <p:attrNameLst>
                                          <p:attrName>ppt_x</p:attrName>
                                          <p:attrName>ppt_y</p:attrName>
                                        </p:attrNameLst>
                                      </p:cBhvr>
                                    </p:animMotion>
                                    <p:animEffect transition="in" filter="fade">
                                      <p:cBhvr>
                                        <p:cTn id="79" dur="1000"/>
                                        <p:tgtEl>
                                          <p:spTgt spid="44034">
                                            <p:txEl>
                                              <p:pRg st="10" end="10"/>
                                            </p:txEl>
                                          </p:spTgt>
                                        </p:tgtEl>
                                      </p:cBhvr>
                                    </p:animEffect>
                                  </p:childTnLst>
                                </p:cTn>
                              </p:par>
                              <p:par>
                                <p:cTn id="80" presetID="52" presetClass="entr" presetSubtype="0" fill="hold" nodeType="withEffect">
                                  <p:stCondLst>
                                    <p:cond delay="0"/>
                                  </p:stCondLst>
                                  <p:childTnLst>
                                    <p:set>
                                      <p:cBhvr>
                                        <p:cTn id="81" dur="1" fill="hold">
                                          <p:stCondLst>
                                            <p:cond delay="0"/>
                                          </p:stCondLst>
                                        </p:cTn>
                                        <p:tgtEl>
                                          <p:spTgt spid="44034">
                                            <p:txEl>
                                              <p:pRg st="11" end="11"/>
                                            </p:txEl>
                                          </p:spTgt>
                                        </p:tgtEl>
                                        <p:attrNameLst>
                                          <p:attrName>style.visibility</p:attrName>
                                        </p:attrNameLst>
                                      </p:cBhvr>
                                      <p:to>
                                        <p:strVal val="visible"/>
                                      </p:to>
                                    </p:set>
                                    <p:animScale>
                                      <p:cBhvr>
                                        <p:cTn id="82" dur="1000" decel="50000" fill="hold">
                                          <p:stCondLst>
                                            <p:cond delay="0"/>
                                          </p:stCondLst>
                                        </p:cTn>
                                        <p:tgtEl>
                                          <p:spTgt spid="44034">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44034">
                                            <p:txEl>
                                              <p:pRg st="11" end="11"/>
                                            </p:txEl>
                                          </p:spTgt>
                                        </p:tgtEl>
                                        <p:attrNameLst>
                                          <p:attrName>ppt_x</p:attrName>
                                          <p:attrName>ppt_y</p:attrName>
                                        </p:attrNameLst>
                                      </p:cBhvr>
                                    </p:animMotion>
                                    <p:animEffect transition="in" filter="fade">
                                      <p:cBhvr>
                                        <p:cTn id="84" dur="1000"/>
                                        <p:tgtEl>
                                          <p:spTgt spid="44034">
                                            <p:txEl>
                                              <p:pRg st="11" end="11"/>
                                            </p:txEl>
                                          </p:spTgt>
                                        </p:tgtEl>
                                      </p:cBhvr>
                                    </p:animEffect>
                                  </p:childTnLst>
                                </p:cTn>
                              </p:par>
                              <p:par>
                                <p:cTn id="85" presetID="52" presetClass="entr" presetSubtype="0" fill="hold" nodeType="withEffect">
                                  <p:stCondLst>
                                    <p:cond delay="0"/>
                                  </p:stCondLst>
                                  <p:childTnLst>
                                    <p:set>
                                      <p:cBhvr>
                                        <p:cTn id="86" dur="1" fill="hold">
                                          <p:stCondLst>
                                            <p:cond delay="0"/>
                                          </p:stCondLst>
                                        </p:cTn>
                                        <p:tgtEl>
                                          <p:spTgt spid="44034">
                                            <p:txEl>
                                              <p:pRg st="12" end="12"/>
                                            </p:txEl>
                                          </p:spTgt>
                                        </p:tgtEl>
                                        <p:attrNameLst>
                                          <p:attrName>style.visibility</p:attrName>
                                        </p:attrNameLst>
                                      </p:cBhvr>
                                      <p:to>
                                        <p:strVal val="visible"/>
                                      </p:to>
                                    </p:set>
                                    <p:animScale>
                                      <p:cBhvr>
                                        <p:cTn id="87" dur="1000" decel="50000" fill="hold">
                                          <p:stCondLst>
                                            <p:cond delay="0"/>
                                          </p:stCondLst>
                                        </p:cTn>
                                        <p:tgtEl>
                                          <p:spTgt spid="44034">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44034">
                                            <p:txEl>
                                              <p:pRg st="12" end="12"/>
                                            </p:txEl>
                                          </p:spTgt>
                                        </p:tgtEl>
                                        <p:attrNameLst>
                                          <p:attrName>ppt_x</p:attrName>
                                          <p:attrName>ppt_y</p:attrName>
                                        </p:attrNameLst>
                                      </p:cBhvr>
                                    </p:animMotion>
                                    <p:animEffect transition="in" filter="fade">
                                      <p:cBhvr>
                                        <p:cTn id="89" dur="1000"/>
                                        <p:tgtEl>
                                          <p:spTgt spid="4403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633663" y="274638"/>
            <a:ext cx="6924675" cy="706437"/>
          </a:xfrm>
          <a:solidFill>
            <a:schemeClr val="accent4">
              <a:lumMod val="20000"/>
              <a:lumOff val="80000"/>
            </a:schemeClr>
          </a:solidFill>
          <a:ln>
            <a:solidFill>
              <a:schemeClr val="tx1"/>
            </a:solidFill>
          </a:ln>
        </p:spPr>
        <p:txBody>
          <a:bodyPr rtlCol="0">
            <a:normAutofit/>
          </a:bodyPr>
          <a:lstStyle/>
          <a:p>
            <a:pPr algn="ctr" eaLnBrk="1" fontAlgn="auto" hangingPunct="1">
              <a:spcAft>
                <a:spcPts val="0"/>
              </a:spcAft>
              <a:defRPr/>
            </a:pPr>
            <a:r>
              <a:rPr lang="it-IT" altLang="it-IT" sz="4000" b="1" i="1" dirty="0">
                <a:latin typeface="Arial" panose="020B0604020202020204" pitchFamily="34" charset="0"/>
                <a:cs typeface="Arial" panose="020B0604020202020204" pitchFamily="34" charset="0"/>
              </a:rPr>
              <a:t>“</a:t>
            </a:r>
            <a:r>
              <a:rPr lang="it-IT" altLang="it-IT" sz="4000" b="1" i="1" dirty="0" err="1">
                <a:latin typeface="Arial" panose="020B0604020202020204" pitchFamily="34" charset="0"/>
                <a:cs typeface="Arial" panose="020B0604020202020204" pitchFamily="34" charset="0"/>
              </a:rPr>
              <a:t>Donum</a:t>
            </a:r>
            <a:r>
              <a:rPr lang="it-IT" altLang="it-IT" sz="4000" b="1" i="1" dirty="0">
                <a:latin typeface="Arial" panose="020B0604020202020204" pitchFamily="34" charset="0"/>
                <a:cs typeface="Arial" panose="020B0604020202020204" pitchFamily="34" charset="0"/>
              </a:rPr>
              <a:t> Vitae”</a:t>
            </a:r>
            <a:endParaRPr lang="it-IT" altLang="it-IT" sz="4000" dirty="0">
              <a:latin typeface="Arial" panose="020B0604020202020204" pitchFamily="34" charset="0"/>
              <a:cs typeface="Arial" panose="020B0604020202020204" pitchFamily="34" charset="0"/>
            </a:endParaRPr>
          </a:p>
        </p:txBody>
      </p:sp>
      <p:sp>
        <p:nvSpPr>
          <p:cNvPr id="104451" name="Rectangle 3"/>
          <p:cNvSpPr>
            <a:spLocks noGrp="1" noChangeArrowheads="1"/>
          </p:cNvSpPr>
          <p:nvPr>
            <p:ph idx="1"/>
          </p:nvPr>
        </p:nvSpPr>
        <p:spPr>
          <a:xfrm>
            <a:off x="479424" y="1341438"/>
            <a:ext cx="11449223" cy="5040312"/>
          </a:xfrm>
          <a:solidFill>
            <a:schemeClr val="accent4">
              <a:lumMod val="20000"/>
              <a:lumOff val="80000"/>
            </a:schemeClr>
          </a:solidFill>
          <a:ln>
            <a:solidFill>
              <a:schemeClr val="tx1"/>
            </a:solidFill>
          </a:ln>
        </p:spPr>
        <p:txBody>
          <a:bodyPr rtlCol="0">
            <a:normAutofit fontScale="85000" lnSpcReduction="10000"/>
          </a:bodyPr>
          <a:lstStyle/>
          <a:p>
            <a:pPr eaLnBrk="1" fontAlgn="auto" hangingPunct="1">
              <a:lnSpc>
                <a:spcPct val="170000"/>
              </a:lnSpc>
              <a:spcAft>
                <a:spcPts val="0"/>
              </a:spcAft>
              <a:defRPr/>
            </a:pPr>
            <a:r>
              <a:rPr lang="it-IT" altLang="it-IT" sz="2000" dirty="0">
                <a:latin typeface="Arial" panose="020B0604020202020204" pitchFamily="34" charset="0"/>
                <a:cs typeface="Arial" panose="020B0604020202020204" pitchFamily="34" charset="0"/>
              </a:rPr>
              <a:t>Quello che ora sintetizziamo è il contenuto di un documento molto importante della congregazione per la dottrina della fede, denominato </a:t>
            </a:r>
            <a:r>
              <a:rPr lang="it-IT" altLang="it-IT" sz="2000" i="1" dirty="0">
                <a:latin typeface="Arial" panose="020B0604020202020204" pitchFamily="34" charset="0"/>
                <a:cs typeface="Arial" panose="020B0604020202020204" pitchFamily="34" charset="0"/>
              </a:rPr>
              <a:t>“</a:t>
            </a:r>
            <a:r>
              <a:rPr lang="it-IT" altLang="it-IT" sz="2000" i="1" dirty="0" err="1">
                <a:latin typeface="Arial" panose="020B0604020202020204" pitchFamily="34" charset="0"/>
                <a:cs typeface="Arial" panose="020B0604020202020204" pitchFamily="34" charset="0"/>
              </a:rPr>
              <a:t>Donum</a:t>
            </a:r>
            <a:r>
              <a:rPr lang="it-IT" altLang="it-IT" sz="2000" i="1" dirty="0">
                <a:latin typeface="Arial" panose="020B0604020202020204" pitchFamily="34" charset="0"/>
                <a:cs typeface="Arial" panose="020B0604020202020204" pitchFamily="34" charset="0"/>
              </a:rPr>
              <a:t> Vitae”</a:t>
            </a:r>
            <a:r>
              <a:rPr lang="it-IT" altLang="it-IT" sz="2000" dirty="0">
                <a:latin typeface="Arial" panose="020B0604020202020204" pitchFamily="34" charset="0"/>
                <a:cs typeface="Arial" panose="020B0604020202020204" pitchFamily="34" charset="0"/>
              </a:rPr>
              <a:t> (il dono della vita).</a:t>
            </a:r>
            <a:r>
              <a:rPr lang="it-IT" altLang="it-IT" sz="2000" dirty="0">
                <a:latin typeface="Arial" panose="020B0604020202020204" pitchFamily="34" charset="0"/>
                <a:cs typeface="Arial" panose="020B0604020202020204" pitchFamily="34" charset="0"/>
                <a:hlinkClick r:id="" action="ppaction://noaction"/>
              </a:rPr>
              <a:t>[1]</a:t>
            </a:r>
            <a:r>
              <a:rPr lang="it-IT" altLang="it-IT" sz="2000" dirty="0">
                <a:latin typeface="Arial" panose="020B0604020202020204" pitchFamily="34" charset="0"/>
                <a:cs typeface="Arial" panose="020B0604020202020204" pitchFamily="34" charset="0"/>
              </a:rPr>
              <a:t> </a:t>
            </a:r>
          </a:p>
          <a:p>
            <a:pPr eaLnBrk="1" fontAlgn="auto" hangingPunct="1">
              <a:lnSpc>
                <a:spcPct val="100000"/>
              </a:lnSpc>
              <a:spcAft>
                <a:spcPts val="0"/>
              </a:spcAft>
              <a:defRPr/>
            </a:pPr>
            <a:endParaRPr lang="it-IT" altLang="it-IT" sz="2000" dirty="0">
              <a:latin typeface="Arial" panose="020B0604020202020204" pitchFamily="34" charset="0"/>
              <a:cs typeface="Arial" panose="020B0604020202020204" pitchFamily="34" charset="0"/>
            </a:endParaRPr>
          </a:p>
          <a:p>
            <a:pPr eaLnBrk="1" fontAlgn="auto" hangingPunct="1">
              <a:lnSpc>
                <a:spcPct val="150000"/>
              </a:lnSpc>
              <a:spcAft>
                <a:spcPts val="0"/>
              </a:spcAft>
              <a:defRPr/>
            </a:pPr>
            <a:r>
              <a:rPr lang="it-IT" altLang="it-IT" sz="2000" dirty="0">
                <a:latin typeface="Arial" panose="020B0604020202020204" pitchFamily="34" charset="0"/>
                <a:cs typeface="Arial" panose="020B0604020202020204" pitchFamily="34" charset="0"/>
              </a:rPr>
              <a:t>Il documento ricorda che nella parola </a:t>
            </a:r>
            <a:r>
              <a:rPr lang="it-IT" altLang="it-IT" sz="2000" b="1" dirty="0">
                <a:latin typeface="Arial" panose="020B0604020202020204" pitchFamily="34" charset="0"/>
                <a:cs typeface="Arial" panose="020B0604020202020204" pitchFamily="34" charset="0"/>
              </a:rPr>
              <a:t>PROCREAZIONE </a:t>
            </a:r>
            <a:r>
              <a:rPr lang="it-IT" altLang="it-IT" sz="2000" dirty="0">
                <a:latin typeface="Arial" panose="020B0604020202020204" pitchFamily="34" charset="0"/>
                <a:cs typeface="Arial" panose="020B0604020202020204" pitchFamily="34" charset="0"/>
              </a:rPr>
              <a:t>“pro”</a:t>
            </a:r>
            <a:r>
              <a:rPr lang="it-IT" altLang="it-IT" sz="2000" i="1" dirty="0">
                <a:latin typeface="Arial" panose="020B0604020202020204" pitchFamily="34" charset="0"/>
                <a:cs typeface="Arial" panose="020B0604020202020204" pitchFamily="34" charset="0"/>
              </a:rPr>
              <a:t> </a:t>
            </a:r>
            <a:r>
              <a:rPr lang="it-IT" altLang="it-IT" sz="2000" dirty="0">
                <a:latin typeface="Arial" panose="020B0604020202020204" pitchFamily="34" charset="0"/>
                <a:cs typeface="Arial" panose="020B0604020202020204" pitchFamily="34" charset="0"/>
              </a:rPr>
              <a:t>significa</a:t>
            </a:r>
            <a:r>
              <a:rPr lang="it-IT" altLang="it-IT" sz="2000" i="1" dirty="0">
                <a:latin typeface="Arial" panose="020B0604020202020204" pitchFamily="34" charset="0"/>
                <a:cs typeface="Arial" panose="020B0604020202020204" pitchFamily="34" charset="0"/>
              </a:rPr>
              <a:t> </a:t>
            </a:r>
            <a:r>
              <a:rPr lang="it-IT" altLang="it-IT" sz="2000" dirty="0">
                <a:latin typeface="Arial" panose="020B0604020202020204" pitchFamily="34" charset="0"/>
                <a:cs typeface="Arial" panose="020B0604020202020204" pitchFamily="34" charset="0"/>
              </a:rPr>
              <a:t>“</a:t>
            </a:r>
            <a:r>
              <a:rPr lang="it-IT" altLang="it-IT" sz="2000" i="1" dirty="0">
                <a:latin typeface="Arial" panose="020B0604020202020204" pitchFamily="34" charset="0"/>
                <a:cs typeface="Arial" panose="020B0604020202020204" pitchFamily="34" charset="0"/>
              </a:rPr>
              <a:t>che sta davanti, in favore di</a:t>
            </a:r>
            <a:r>
              <a:rPr lang="it-IT" altLang="it-IT" sz="2000" dirty="0">
                <a:latin typeface="Arial" panose="020B0604020202020204" pitchFamily="34" charset="0"/>
                <a:cs typeface="Arial" panose="020B0604020202020204" pitchFamily="34" charset="0"/>
              </a:rPr>
              <a:t>...”. Di che cosa? Della stessa Creazione divina.</a:t>
            </a:r>
          </a:p>
          <a:p>
            <a:pPr eaLnBrk="1" fontAlgn="auto" hangingPunct="1">
              <a:lnSpc>
                <a:spcPct val="150000"/>
              </a:lnSpc>
              <a:spcAft>
                <a:spcPts val="0"/>
              </a:spcAft>
              <a:defRPr/>
            </a:pPr>
            <a:r>
              <a:rPr lang="it-IT" altLang="it-IT" sz="2000" dirty="0">
                <a:latin typeface="Arial" panose="020B0604020202020204" pitchFamily="34" charset="0"/>
                <a:cs typeface="Arial" panose="020B0604020202020204" pitchFamily="34" charset="0"/>
              </a:rPr>
              <a:t>Dio è il Creatore, quella dei coniugi è pro - creazione; il che significa che i coniugi agiscono non solo al posto di Dio, davanti a Lui come uno specchio della sua volontà (a sua “immagine e somiglianza”), ma in favore di Dio, e non per perseguire interessi egoistici (ad esempio il considerare i figli come sola forza lavoro, o come fotocopia dei genitori che realizzino i loro ideali politici e religiosi; o come strumenti per risolvere i problemi psicologici di coppia, ecc.).</a:t>
            </a:r>
          </a:p>
          <a:p>
            <a:pPr eaLnBrk="1" fontAlgn="auto" hangingPunct="1">
              <a:lnSpc>
                <a:spcPct val="170000"/>
              </a:lnSpc>
              <a:spcAft>
                <a:spcPts val="0"/>
              </a:spcAft>
              <a:buFontTx/>
              <a:buNone/>
              <a:defRPr/>
            </a:pPr>
            <a:r>
              <a:rPr lang="it-IT" altLang="it-IT" sz="1300" dirty="0">
                <a:latin typeface="Arial" panose="020B0604020202020204" pitchFamily="34" charset="0"/>
                <a:cs typeface="Arial" panose="020B0604020202020204" pitchFamily="34" charset="0"/>
              </a:rPr>
              <a:t>- - - - - - - - - - </a:t>
            </a:r>
            <a:br>
              <a:rPr lang="it-IT" altLang="it-IT" sz="1300" dirty="0">
                <a:latin typeface="Arial" panose="020B0604020202020204" pitchFamily="34" charset="0"/>
                <a:cs typeface="Arial" panose="020B0604020202020204" pitchFamily="34" charset="0"/>
              </a:rPr>
            </a:br>
            <a:r>
              <a:rPr lang="it-IT" altLang="it-IT" sz="1300" dirty="0">
                <a:latin typeface="Arial" panose="020B0604020202020204" pitchFamily="34" charset="0"/>
                <a:cs typeface="Arial" panose="020B0604020202020204" pitchFamily="34" charset="0"/>
                <a:hlinkClick r:id="" action="ppaction://noaction"/>
              </a:rPr>
              <a:t>[1]</a:t>
            </a:r>
            <a:r>
              <a:rPr lang="it-IT" altLang="it-IT" sz="1300" dirty="0">
                <a:latin typeface="Arial" panose="020B0604020202020204" pitchFamily="34" charset="0"/>
                <a:cs typeface="Arial" panose="020B0604020202020204" pitchFamily="34" charset="0"/>
              </a:rPr>
              <a:t> </a:t>
            </a:r>
            <a:r>
              <a:rPr lang="it-IT" altLang="it-IT" sz="1300" b="1" dirty="0">
                <a:latin typeface="Arial" panose="020B0604020202020204" pitchFamily="34" charset="0"/>
                <a:cs typeface="Arial" panose="020B0604020202020204" pitchFamily="34" charset="0"/>
              </a:rPr>
              <a:t>Congregazione per la dottrina della fede</a:t>
            </a:r>
            <a:r>
              <a:rPr lang="it-IT" altLang="it-IT" sz="1300" dirty="0">
                <a:latin typeface="Arial" panose="020B0604020202020204" pitchFamily="34" charset="0"/>
                <a:cs typeface="Arial" panose="020B0604020202020204" pitchFamily="34" charset="0"/>
              </a:rPr>
              <a:t> </a:t>
            </a:r>
            <a:r>
              <a:rPr lang="it-IT" altLang="it-IT" sz="1300" i="1" dirty="0" err="1">
                <a:latin typeface="Arial" panose="020B0604020202020204" pitchFamily="34" charset="0"/>
                <a:cs typeface="Arial" panose="020B0604020202020204" pitchFamily="34" charset="0"/>
              </a:rPr>
              <a:t>Donum</a:t>
            </a:r>
            <a:r>
              <a:rPr lang="it-IT" altLang="it-IT" sz="1300" i="1" dirty="0">
                <a:latin typeface="Arial" panose="020B0604020202020204" pitchFamily="34" charset="0"/>
                <a:cs typeface="Arial" panose="020B0604020202020204" pitchFamily="34" charset="0"/>
              </a:rPr>
              <a:t> vitae</a:t>
            </a:r>
            <a:r>
              <a:rPr lang="it-IT" altLang="it-IT" sz="1300" dirty="0">
                <a:latin typeface="Arial" panose="020B0604020202020204" pitchFamily="34" charset="0"/>
                <a:cs typeface="Arial" panose="020B0604020202020204" pitchFamily="34" charset="0"/>
              </a:rPr>
              <a:t>, </a:t>
            </a:r>
            <a:r>
              <a:rPr lang="it-IT" altLang="it-IT" sz="1300" dirty="0" err="1">
                <a:latin typeface="Arial" panose="020B0604020202020204" pitchFamily="34" charset="0"/>
                <a:cs typeface="Arial" panose="020B0604020202020204" pitchFamily="34" charset="0"/>
              </a:rPr>
              <a:t>pol</a:t>
            </a:r>
            <a:r>
              <a:rPr lang="it-IT" altLang="it-IT" sz="1300" dirty="0">
                <a:latin typeface="Arial" panose="020B0604020202020204" pitchFamily="34" charset="0"/>
                <a:cs typeface="Arial" panose="020B0604020202020204" pitchFamily="34" charset="0"/>
              </a:rPr>
              <a:t>. Vaticana, Città del Vaticano, 1987; cfr. G. Mattai </a:t>
            </a:r>
            <a:r>
              <a:rPr lang="it-IT" altLang="it-IT" sz="1300" i="1" dirty="0">
                <a:latin typeface="Arial" panose="020B0604020202020204" pitchFamily="34" charset="0"/>
                <a:cs typeface="Arial" panose="020B0604020202020204" pitchFamily="34" charset="0"/>
              </a:rPr>
              <a:t>Nascere morire oggi</a:t>
            </a:r>
            <a:r>
              <a:rPr lang="it-IT" altLang="it-IT" sz="1300" dirty="0">
                <a:latin typeface="Arial" panose="020B0604020202020204" pitchFamily="34" charset="0"/>
                <a:cs typeface="Arial" panose="020B0604020202020204" pitchFamily="34" charset="0"/>
              </a:rPr>
              <a:t> ed. Augustinus - Palermo1989 pp. 71 - 77.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451">
                                            <p:txEl>
                                              <p:pRg st="2" end="2"/>
                                            </p:txEl>
                                          </p:spTgt>
                                        </p:tgtEl>
                                        <p:attrNameLst>
                                          <p:attrName>style.visibility</p:attrName>
                                        </p:attrNameLst>
                                      </p:cBhvr>
                                      <p:to>
                                        <p:strVal val="visible"/>
                                      </p:to>
                                    </p:set>
                                    <p:animEffect transition="in" filter="fade">
                                      <p:cBhvr>
                                        <p:cTn id="7" dur="1000"/>
                                        <p:tgtEl>
                                          <p:spTgt spid="104451">
                                            <p:txEl>
                                              <p:pRg st="2" end="2"/>
                                            </p:txEl>
                                          </p:spTgt>
                                        </p:tgtEl>
                                      </p:cBhvr>
                                    </p:animEffect>
                                    <p:anim calcmode="lin" valueType="num">
                                      <p:cBhvr>
                                        <p:cTn id="8" dur="1000" fill="hold"/>
                                        <p:tgtEl>
                                          <p:spTgt spid="10445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44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4451">
                                            <p:txEl>
                                              <p:pRg st="3" end="3"/>
                                            </p:txEl>
                                          </p:spTgt>
                                        </p:tgtEl>
                                        <p:attrNameLst>
                                          <p:attrName>style.visibility</p:attrName>
                                        </p:attrNameLst>
                                      </p:cBhvr>
                                      <p:to>
                                        <p:strVal val="visible"/>
                                      </p:to>
                                    </p:set>
                                    <p:animEffect transition="in" filter="fade">
                                      <p:cBhvr>
                                        <p:cTn id="14" dur="1000"/>
                                        <p:tgtEl>
                                          <p:spTgt spid="104451">
                                            <p:txEl>
                                              <p:pRg st="3" end="3"/>
                                            </p:txEl>
                                          </p:spTgt>
                                        </p:tgtEl>
                                      </p:cBhvr>
                                    </p:animEffect>
                                    <p:anim calcmode="lin" valueType="num">
                                      <p:cBhvr>
                                        <p:cTn id="15" dur="1000" fill="hold"/>
                                        <p:tgtEl>
                                          <p:spTgt spid="10445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445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407988" y="260350"/>
            <a:ext cx="11449050" cy="6408738"/>
          </a:xfrm>
          <a:solidFill>
            <a:schemeClr val="accent4">
              <a:lumMod val="20000"/>
              <a:lumOff val="80000"/>
            </a:schemeClr>
          </a:solidFill>
          <a:ln>
            <a:solidFill>
              <a:schemeClr val="tx1"/>
            </a:solidFill>
          </a:ln>
        </p:spPr>
        <p:txBody>
          <a:bodyPr rtlCol="0">
            <a:normAutofit/>
          </a:bodyPr>
          <a:lstStyle/>
          <a:p>
            <a:pPr algn="ctr" eaLnBrk="1" fontAlgn="auto" hangingPunct="1">
              <a:lnSpc>
                <a:spcPct val="80000"/>
              </a:lnSpc>
              <a:spcAft>
                <a:spcPts val="0"/>
              </a:spcAft>
              <a:buFontTx/>
              <a:buNone/>
              <a:defRPr/>
            </a:pPr>
            <a:endParaRPr lang="it-IT" altLang="it-IT" sz="1000" dirty="0">
              <a:latin typeface="Arial" panose="020B0604020202020204" pitchFamily="34" charset="0"/>
              <a:cs typeface="Arial" panose="020B0604020202020204" pitchFamily="34" charset="0"/>
            </a:endParaRPr>
          </a:p>
          <a:p>
            <a:pPr algn="ctr" eaLnBrk="1" fontAlgn="auto" hangingPunct="1">
              <a:lnSpc>
                <a:spcPct val="80000"/>
              </a:lnSpc>
              <a:spcAft>
                <a:spcPts val="1800"/>
              </a:spcAft>
              <a:buFontTx/>
              <a:buNone/>
              <a:defRPr/>
            </a:pPr>
            <a:r>
              <a:rPr lang="it-IT" altLang="it-IT" sz="2400" dirty="0">
                <a:latin typeface="Arial" panose="020B0604020202020204" pitchFamily="34" charset="0"/>
                <a:cs typeface="Arial" panose="020B0604020202020204" pitchFamily="34" charset="0"/>
              </a:rPr>
              <a:t>Principi morali del documento </a:t>
            </a:r>
            <a:r>
              <a:rPr lang="it-IT" altLang="it-IT" sz="2400" b="1" dirty="0" err="1">
                <a:latin typeface="Arial" panose="020B0604020202020204" pitchFamily="34" charset="0"/>
                <a:cs typeface="Arial" panose="020B0604020202020204" pitchFamily="34" charset="0"/>
              </a:rPr>
              <a:t>Donum</a:t>
            </a:r>
            <a:r>
              <a:rPr lang="it-IT" altLang="it-IT" sz="2400" b="1" dirty="0">
                <a:latin typeface="Arial" panose="020B0604020202020204" pitchFamily="34" charset="0"/>
                <a:cs typeface="Arial" panose="020B0604020202020204" pitchFamily="34" charset="0"/>
              </a:rPr>
              <a:t> Vitae</a:t>
            </a:r>
            <a:r>
              <a:rPr lang="it-IT" altLang="it-IT" sz="2400" dirty="0">
                <a:latin typeface="Arial" panose="020B0604020202020204" pitchFamily="34" charset="0"/>
                <a:cs typeface="Arial" panose="020B0604020202020204" pitchFamily="34" charset="0"/>
              </a:rPr>
              <a:t>.</a:t>
            </a:r>
            <a:endParaRPr lang="it-IT" altLang="it-IT" sz="2000" dirty="0">
              <a:latin typeface="Arial" panose="020B0604020202020204" pitchFamily="34" charset="0"/>
              <a:cs typeface="Arial" panose="020B0604020202020204" pitchFamily="34" charset="0"/>
            </a:endParaRPr>
          </a:p>
          <a:p>
            <a:pPr eaLnBrk="1" fontAlgn="auto" hangingPunct="1">
              <a:lnSpc>
                <a:spcPct val="80000"/>
              </a:lnSpc>
              <a:spcAft>
                <a:spcPts val="0"/>
              </a:spcAft>
              <a:buFontTx/>
              <a:buAutoNum type="arabicPeriod"/>
              <a:defRPr/>
            </a:pPr>
            <a:r>
              <a:rPr lang="it-IT" altLang="it-IT" sz="1400" b="1" dirty="0">
                <a:latin typeface="Arial" panose="020B0604020202020204" pitchFamily="34" charset="0"/>
                <a:cs typeface="Arial" panose="020B0604020202020204" pitchFamily="34" charset="0"/>
              </a:rPr>
              <a:t>La vita umana è dono ricevuto da Dio</a:t>
            </a:r>
            <a:r>
              <a:rPr lang="it-IT" altLang="it-IT" sz="1400" dirty="0">
                <a:latin typeface="Arial" panose="020B0604020202020204" pitchFamily="34" charset="0"/>
                <a:cs typeface="Arial" panose="020B0604020202020204" pitchFamily="34" charset="0"/>
              </a:rPr>
              <a:t>, del cui valore l'uomo deve prendersi la responsabilità.</a:t>
            </a:r>
          </a:p>
          <a:p>
            <a:pPr eaLnBrk="1" fontAlgn="auto" hangingPunct="1">
              <a:lnSpc>
                <a:spcPct val="80000"/>
              </a:lnSpc>
              <a:spcAft>
                <a:spcPts val="0"/>
              </a:spcAft>
              <a:buFontTx/>
              <a:buAutoNum type="arabicPeriod"/>
              <a:defRPr/>
            </a:pPr>
            <a:r>
              <a:rPr lang="it-IT" altLang="it-IT" sz="1400" dirty="0">
                <a:latin typeface="Arial" panose="020B0604020202020204" pitchFamily="34" charset="0"/>
                <a:cs typeface="Arial" panose="020B0604020202020204" pitchFamily="34" charset="0"/>
              </a:rPr>
              <a:t>Scienza, medicina, tecnica e politica devono unirsi </a:t>
            </a:r>
            <a:r>
              <a:rPr lang="it-IT" altLang="it-IT" sz="1400" b="1" dirty="0">
                <a:latin typeface="Arial" panose="020B0604020202020204" pitchFamily="34" charset="0"/>
                <a:cs typeface="Arial" panose="020B0604020202020204" pitchFamily="34" charset="0"/>
              </a:rPr>
              <a:t>al servizio della vita</a:t>
            </a:r>
            <a:r>
              <a:rPr lang="it-IT" altLang="it-IT" sz="1400" dirty="0">
                <a:latin typeface="Arial" panose="020B0604020202020204" pitchFamily="34" charset="0"/>
                <a:cs typeface="Arial" panose="020B0604020202020204" pitchFamily="34" charset="0"/>
              </a:rPr>
              <a:t>! </a:t>
            </a:r>
          </a:p>
          <a:p>
            <a:pPr eaLnBrk="1" fontAlgn="auto" hangingPunct="1">
              <a:lnSpc>
                <a:spcPct val="80000"/>
              </a:lnSpc>
              <a:spcAft>
                <a:spcPts val="0"/>
              </a:spcAft>
              <a:buFontTx/>
              <a:buAutoNum type="arabicPeriod"/>
              <a:defRPr/>
            </a:pPr>
            <a:r>
              <a:rPr lang="it-IT" altLang="it-IT" sz="1400" dirty="0">
                <a:latin typeface="Arial" panose="020B0604020202020204" pitchFamily="34" charset="0"/>
                <a:cs typeface="Arial" panose="020B0604020202020204" pitchFamily="34" charset="0"/>
              </a:rPr>
              <a:t>Nessuno può prescindere (dimenticare, escludere) dal problema delle conseguenze morali.</a:t>
            </a:r>
          </a:p>
          <a:p>
            <a:pPr eaLnBrk="1" fontAlgn="auto" hangingPunct="1">
              <a:lnSpc>
                <a:spcPct val="80000"/>
              </a:lnSpc>
              <a:spcAft>
                <a:spcPts val="0"/>
              </a:spcAft>
              <a:buFontTx/>
              <a:buAutoNum type="arabicPeriod"/>
              <a:defRPr/>
            </a:pPr>
            <a:r>
              <a:rPr lang="it-IT" altLang="it-IT" sz="1400" b="1" dirty="0">
                <a:latin typeface="Arial" panose="020B0604020202020204" pitchFamily="34" charset="0"/>
                <a:cs typeface="Arial" panose="020B0604020202020204" pitchFamily="34" charset="0"/>
              </a:rPr>
              <a:t>L'embrione ha carattere umano</a:t>
            </a:r>
            <a:r>
              <a:rPr lang="it-IT" altLang="it-IT" sz="1400" dirty="0">
                <a:latin typeface="Arial" panose="020B0604020202020204" pitchFamily="34" charset="0"/>
                <a:cs typeface="Arial" panose="020B0604020202020204" pitchFamily="34" charset="0"/>
              </a:rPr>
              <a:t> e personale a partire dalla sua concezione. Secondo la scienza, nello zigote (unione tra uovo e cellula maschile) è presente il DNA che contiene totalmente, in progetto, l'individuo umano in tutte le sue particolarità. Proprio per questa scoperta scientifica, la Chiesa di Cristo ritiene che l'embrione vada rispettato in quanto creatura umana a tutti gli effetti. La vita umana è voluta da Dio già allo stato embrionale, contiene l'anima e l'immagine di Dio. Se questa affermazione può risultare scomoda e sconveniente e può causare gravi problemi psicologici a chi intenda abortire, questo non significa che la Chiesa di Cristo debba tacere. Essa ha la responsabilità di mettere in guardia tutti i credenti, perché non è la volontà di Cristo, pur rendendosi conto di quante situazioni difficili possano essere alla base della scelta dell’aborto.</a:t>
            </a:r>
          </a:p>
          <a:p>
            <a:pPr eaLnBrk="1" fontAlgn="auto" hangingPunct="1">
              <a:lnSpc>
                <a:spcPct val="80000"/>
              </a:lnSpc>
              <a:spcAft>
                <a:spcPts val="0"/>
              </a:spcAft>
              <a:buFontTx/>
              <a:buAutoNum type="arabicPeriod"/>
              <a:defRPr/>
            </a:pPr>
            <a:r>
              <a:rPr lang="it-IT" altLang="it-IT" sz="1400" dirty="0">
                <a:latin typeface="Arial" panose="020B0604020202020204" pitchFamily="34" charset="0"/>
                <a:cs typeface="Arial" panose="020B0604020202020204" pitchFamily="34" charset="0"/>
              </a:rPr>
              <a:t>Ogni essere umano ha il </a:t>
            </a:r>
            <a:r>
              <a:rPr lang="it-IT" altLang="it-IT" sz="1400" b="1" dirty="0">
                <a:latin typeface="Arial" panose="020B0604020202020204" pitchFamily="34" charset="0"/>
                <a:cs typeface="Arial" panose="020B0604020202020204" pitchFamily="34" charset="0"/>
              </a:rPr>
              <a:t>diritto di essere generato nell'ambito del matrimonio</a:t>
            </a:r>
            <a:r>
              <a:rPr lang="it-IT" altLang="it-IT" sz="1400" dirty="0">
                <a:latin typeface="Arial" panose="020B0604020202020204" pitchFamily="34" charset="0"/>
                <a:cs typeface="Arial" panose="020B0604020202020204" pitchFamily="34" charset="0"/>
              </a:rPr>
              <a:t>. Se qualcuno tuttavia nasce al di fuori dell’ambito del matrimonio, non significa che i suoi genitori debbano essere ripudiati dalla Chiesa; essi devono essere aiutati a vivere bene la loro paternità e maternità. La Chiesa ha come primo principio morale quello di aiutare l’uomo a vivere bene i sentimenti d’amore!</a:t>
            </a:r>
          </a:p>
          <a:p>
            <a:pPr eaLnBrk="1" fontAlgn="auto" hangingPunct="1">
              <a:lnSpc>
                <a:spcPct val="80000"/>
              </a:lnSpc>
              <a:spcAft>
                <a:spcPts val="0"/>
              </a:spcAft>
              <a:buFontTx/>
              <a:buAutoNum type="arabicPeriod"/>
              <a:defRPr/>
            </a:pPr>
            <a:r>
              <a:rPr lang="it-IT" altLang="it-IT" sz="1400" dirty="0">
                <a:latin typeface="Arial" panose="020B0604020202020204" pitchFamily="34" charset="0"/>
                <a:cs typeface="Arial" panose="020B0604020202020204" pitchFamily="34" charset="0"/>
              </a:rPr>
              <a:t>Non tutto ciò che è </a:t>
            </a:r>
            <a:r>
              <a:rPr lang="it-IT" altLang="it-IT" sz="1400" b="1" dirty="0">
                <a:latin typeface="Arial" panose="020B0604020202020204" pitchFamily="34" charset="0"/>
                <a:cs typeface="Arial" panose="020B0604020202020204" pitchFamily="34" charset="0"/>
              </a:rPr>
              <a:t>tecnicamente </a:t>
            </a:r>
            <a:r>
              <a:rPr lang="it-IT" altLang="it-IT" sz="1400" dirty="0">
                <a:latin typeface="Arial" panose="020B0604020202020204" pitchFamily="34" charset="0"/>
                <a:cs typeface="Arial" panose="020B0604020202020204" pitchFamily="34" charset="0"/>
              </a:rPr>
              <a:t>e scientificamente possibile è moralmente lecito.</a:t>
            </a:r>
          </a:p>
          <a:p>
            <a:pPr eaLnBrk="1" fontAlgn="auto" hangingPunct="1">
              <a:lnSpc>
                <a:spcPct val="80000"/>
              </a:lnSpc>
              <a:spcAft>
                <a:spcPts val="0"/>
              </a:spcAft>
              <a:buFontTx/>
              <a:buAutoNum type="arabicPeriod"/>
              <a:defRPr/>
            </a:pPr>
            <a:r>
              <a:rPr lang="it-IT" altLang="it-IT" sz="1400" dirty="0">
                <a:latin typeface="Arial" panose="020B0604020202020204" pitchFamily="34" charset="0"/>
                <a:cs typeface="Arial" panose="020B0604020202020204" pitchFamily="34" charset="0"/>
              </a:rPr>
              <a:t>Il gesto </a:t>
            </a:r>
            <a:r>
              <a:rPr lang="it-IT" altLang="it-IT" sz="1400" b="1" dirty="0">
                <a:latin typeface="Arial" panose="020B0604020202020204" pitchFamily="34" charset="0"/>
                <a:cs typeface="Arial" panose="020B0604020202020204" pitchFamily="34" charset="0"/>
              </a:rPr>
              <a:t>unitivo e procreativo non devono essere disgiunti</a:t>
            </a:r>
            <a:r>
              <a:rPr lang="it-IT" altLang="it-IT" sz="1400" dirty="0">
                <a:latin typeface="Arial" panose="020B0604020202020204" pitchFamily="34" charset="0"/>
                <a:cs typeface="Arial" panose="020B0604020202020204" pitchFamily="34" charset="0"/>
              </a:rPr>
              <a:t>. L'anticoncezionale vuole l'unione, ma non la procreazione. </a:t>
            </a:r>
          </a:p>
          <a:p>
            <a:pPr eaLnBrk="1" fontAlgn="auto" hangingPunct="1">
              <a:lnSpc>
                <a:spcPct val="80000"/>
              </a:lnSpc>
              <a:spcAft>
                <a:spcPts val="0"/>
              </a:spcAft>
              <a:buFontTx/>
              <a:buNone/>
              <a:defRPr/>
            </a:pPr>
            <a:r>
              <a:rPr lang="it-IT" altLang="it-IT" sz="1400" dirty="0">
                <a:latin typeface="Arial" panose="020B0604020202020204" pitchFamily="34" charset="0"/>
                <a:cs typeface="Arial" panose="020B0604020202020204" pitchFamily="34" charset="0"/>
              </a:rPr>
              <a:t>Sottolineiamo che per la Chiesa, dal </a:t>
            </a:r>
            <a:r>
              <a:rPr lang="it-IT" altLang="it-IT" sz="1400" dirty="0" err="1">
                <a:latin typeface="Arial" panose="020B0604020202020204" pitchFamily="34" charset="0"/>
                <a:cs typeface="Arial" panose="020B0604020202020204" pitchFamily="34" charset="0"/>
              </a:rPr>
              <a:t>Conc</a:t>
            </a:r>
            <a:r>
              <a:rPr lang="it-IT" altLang="it-IT" sz="1400" dirty="0">
                <a:latin typeface="Arial" panose="020B0604020202020204" pitchFamily="34" charset="0"/>
                <a:cs typeface="Arial" panose="020B0604020202020204" pitchFamily="34" charset="0"/>
              </a:rPr>
              <a:t>. </a:t>
            </a:r>
            <a:r>
              <a:rPr lang="it-IT" altLang="it-IT" sz="1400" dirty="0" err="1">
                <a:latin typeface="Arial" panose="020B0604020202020204" pitchFamily="34" charset="0"/>
                <a:cs typeface="Arial" panose="020B0604020202020204" pitchFamily="34" charset="0"/>
              </a:rPr>
              <a:t>Vat</a:t>
            </a:r>
            <a:r>
              <a:rPr lang="it-IT" altLang="it-IT" sz="1400" dirty="0">
                <a:latin typeface="Arial" panose="020B0604020202020204" pitchFamily="34" charset="0"/>
                <a:cs typeface="Arial" panose="020B0604020202020204" pitchFamily="34" charset="0"/>
              </a:rPr>
              <a:t>. II in poi (GS 49), i significati dell'atto coniugale (il rapporto sessuale nel sacramento del matrimonio) sono due:</a:t>
            </a:r>
          </a:p>
          <a:p>
            <a:pPr eaLnBrk="1" fontAlgn="auto" hangingPunct="1">
              <a:lnSpc>
                <a:spcPct val="80000"/>
              </a:lnSpc>
              <a:spcAft>
                <a:spcPts val="0"/>
              </a:spcAft>
              <a:defRPr/>
            </a:pPr>
            <a:r>
              <a:rPr lang="it-IT" altLang="it-IT" sz="1400" dirty="0">
                <a:latin typeface="Arial" panose="020B0604020202020204" pitchFamily="34" charset="0"/>
                <a:cs typeface="Arial" panose="020B0604020202020204" pitchFamily="34" charset="0"/>
              </a:rPr>
              <a:t>funzione unitiva dei coniugi, il che significa far crescere l'unione affettiva e amorosa non solo fra i due, ma anche con Dio;</a:t>
            </a:r>
          </a:p>
          <a:p>
            <a:pPr eaLnBrk="1" fontAlgn="auto" hangingPunct="1">
              <a:lnSpc>
                <a:spcPct val="80000"/>
              </a:lnSpc>
              <a:spcAft>
                <a:spcPts val="0"/>
              </a:spcAft>
              <a:defRPr/>
            </a:pPr>
            <a:r>
              <a:rPr lang="it-IT" altLang="it-IT" sz="1400" dirty="0">
                <a:latin typeface="Arial" panose="020B0604020202020204" pitchFamily="34" charset="0"/>
                <a:cs typeface="Arial" panose="020B0604020202020204" pitchFamily="34" charset="0"/>
              </a:rPr>
              <a:t>funzione procreativa, il che significa rispondere con un “sì” al grande dono di Dio: quello della vita di un bambino considerato una nuova immagine di Dio, un suo nuovo progetto d’amore da realizzare nella creazione.</a:t>
            </a:r>
          </a:p>
          <a:p>
            <a:pPr eaLnBrk="1" fontAlgn="auto" hangingPunct="1">
              <a:lnSpc>
                <a:spcPct val="80000"/>
              </a:lnSpc>
              <a:spcAft>
                <a:spcPts val="0"/>
              </a:spcAft>
              <a:buFontTx/>
              <a:buNone/>
              <a:defRPr/>
            </a:pPr>
            <a:r>
              <a:rPr lang="it-IT" altLang="it-IT" sz="1400" dirty="0">
                <a:latin typeface="Arial" panose="020B0604020202020204" pitchFamily="34" charset="0"/>
                <a:cs typeface="Arial" panose="020B0604020202020204" pitchFamily="34" charset="0"/>
              </a:rPr>
              <a:t>Proprio per tale motivo la Chiesa di Cristo parla di </a:t>
            </a:r>
            <a:r>
              <a:rPr lang="it-IT" altLang="it-IT" sz="1400" b="1" dirty="0">
                <a:latin typeface="Arial" panose="020B0604020202020204" pitchFamily="34" charset="0"/>
                <a:cs typeface="Arial" panose="020B0604020202020204" pitchFamily="34" charset="0"/>
              </a:rPr>
              <a:t>paternità e maternità responsabili</a:t>
            </a:r>
            <a:r>
              <a:rPr lang="it-IT" altLang="it-IT" sz="1400" dirty="0">
                <a:latin typeface="Arial" panose="020B0604020202020204" pitchFamily="34" charset="0"/>
                <a:cs typeface="Arial" panose="020B0604020202020204" pitchFamily="34" charset="0"/>
              </a:rPr>
              <a:t>, di metodi naturali che, più che metodi, sono in realtà uno stile di vita, in cui si privilegia la sessualità vissuta come affettività di una coppia responsabile e non solo come piacere (anch’esso importante!), come esperienza di crescita affettiva che comporta (a volte) sacrifici e rinunce.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5475">
                                            <p:txEl>
                                              <p:pRg st="2" end="2"/>
                                            </p:txEl>
                                          </p:spTgt>
                                        </p:tgtEl>
                                        <p:attrNameLst>
                                          <p:attrName>style.visibility</p:attrName>
                                        </p:attrNameLst>
                                      </p:cBhvr>
                                      <p:to>
                                        <p:strVal val="visible"/>
                                      </p:to>
                                    </p:set>
                                    <p:animEffect transition="in" filter="fade">
                                      <p:cBhvr>
                                        <p:cTn id="7" dur="1000"/>
                                        <p:tgtEl>
                                          <p:spTgt spid="105475">
                                            <p:txEl>
                                              <p:pRg st="2" end="2"/>
                                            </p:txEl>
                                          </p:spTgt>
                                        </p:tgtEl>
                                      </p:cBhvr>
                                    </p:animEffect>
                                    <p:anim calcmode="lin" valueType="num">
                                      <p:cBhvr>
                                        <p:cTn id="8" dur="1000" fill="hold"/>
                                        <p:tgtEl>
                                          <p:spTgt spid="10547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54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5475">
                                            <p:txEl>
                                              <p:pRg st="3" end="3"/>
                                            </p:txEl>
                                          </p:spTgt>
                                        </p:tgtEl>
                                        <p:attrNameLst>
                                          <p:attrName>style.visibility</p:attrName>
                                        </p:attrNameLst>
                                      </p:cBhvr>
                                      <p:to>
                                        <p:strVal val="visible"/>
                                      </p:to>
                                    </p:set>
                                    <p:animEffect transition="in" filter="fade">
                                      <p:cBhvr>
                                        <p:cTn id="14" dur="1000"/>
                                        <p:tgtEl>
                                          <p:spTgt spid="105475">
                                            <p:txEl>
                                              <p:pRg st="3" end="3"/>
                                            </p:txEl>
                                          </p:spTgt>
                                        </p:tgtEl>
                                      </p:cBhvr>
                                    </p:animEffect>
                                    <p:anim calcmode="lin" valueType="num">
                                      <p:cBhvr>
                                        <p:cTn id="15" dur="1000" fill="hold"/>
                                        <p:tgtEl>
                                          <p:spTgt spid="10547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54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5475">
                                            <p:txEl>
                                              <p:pRg st="4" end="4"/>
                                            </p:txEl>
                                          </p:spTgt>
                                        </p:tgtEl>
                                        <p:attrNameLst>
                                          <p:attrName>style.visibility</p:attrName>
                                        </p:attrNameLst>
                                      </p:cBhvr>
                                      <p:to>
                                        <p:strVal val="visible"/>
                                      </p:to>
                                    </p:set>
                                    <p:animEffect transition="in" filter="fade">
                                      <p:cBhvr>
                                        <p:cTn id="21" dur="1000"/>
                                        <p:tgtEl>
                                          <p:spTgt spid="105475">
                                            <p:txEl>
                                              <p:pRg st="4" end="4"/>
                                            </p:txEl>
                                          </p:spTgt>
                                        </p:tgtEl>
                                      </p:cBhvr>
                                    </p:animEffect>
                                    <p:anim calcmode="lin" valueType="num">
                                      <p:cBhvr>
                                        <p:cTn id="22" dur="1000" fill="hold"/>
                                        <p:tgtEl>
                                          <p:spTgt spid="10547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54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5475">
                                            <p:txEl>
                                              <p:pRg st="5" end="5"/>
                                            </p:txEl>
                                          </p:spTgt>
                                        </p:tgtEl>
                                        <p:attrNameLst>
                                          <p:attrName>style.visibility</p:attrName>
                                        </p:attrNameLst>
                                      </p:cBhvr>
                                      <p:to>
                                        <p:strVal val="visible"/>
                                      </p:to>
                                    </p:set>
                                    <p:animEffect transition="in" filter="fade">
                                      <p:cBhvr>
                                        <p:cTn id="28" dur="1000"/>
                                        <p:tgtEl>
                                          <p:spTgt spid="105475">
                                            <p:txEl>
                                              <p:pRg st="5" end="5"/>
                                            </p:txEl>
                                          </p:spTgt>
                                        </p:tgtEl>
                                      </p:cBhvr>
                                    </p:animEffect>
                                    <p:anim calcmode="lin" valueType="num">
                                      <p:cBhvr>
                                        <p:cTn id="29" dur="1000" fill="hold"/>
                                        <p:tgtEl>
                                          <p:spTgt spid="10547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054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5475">
                                            <p:txEl>
                                              <p:pRg st="6" end="6"/>
                                            </p:txEl>
                                          </p:spTgt>
                                        </p:tgtEl>
                                        <p:attrNameLst>
                                          <p:attrName>style.visibility</p:attrName>
                                        </p:attrNameLst>
                                      </p:cBhvr>
                                      <p:to>
                                        <p:strVal val="visible"/>
                                      </p:to>
                                    </p:set>
                                    <p:animEffect transition="in" filter="fade">
                                      <p:cBhvr>
                                        <p:cTn id="35" dur="1000"/>
                                        <p:tgtEl>
                                          <p:spTgt spid="105475">
                                            <p:txEl>
                                              <p:pRg st="6" end="6"/>
                                            </p:txEl>
                                          </p:spTgt>
                                        </p:tgtEl>
                                      </p:cBhvr>
                                    </p:animEffect>
                                    <p:anim calcmode="lin" valueType="num">
                                      <p:cBhvr>
                                        <p:cTn id="36" dur="1000" fill="hold"/>
                                        <p:tgtEl>
                                          <p:spTgt spid="10547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054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5475">
                                            <p:txEl>
                                              <p:pRg st="7" end="7"/>
                                            </p:txEl>
                                          </p:spTgt>
                                        </p:tgtEl>
                                        <p:attrNameLst>
                                          <p:attrName>style.visibility</p:attrName>
                                        </p:attrNameLst>
                                      </p:cBhvr>
                                      <p:to>
                                        <p:strVal val="visible"/>
                                      </p:to>
                                    </p:set>
                                    <p:animEffect transition="in" filter="fade">
                                      <p:cBhvr>
                                        <p:cTn id="42" dur="1000"/>
                                        <p:tgtEl>
                                          <p:spTgt spid="105475">
                                            <p:txEl>
                                              <p:pRg st="7" end="7"/>
                                            </p:txEl>
                                          </p:spTgt>
                                        </p:tgtEl>
                                      </p:cBhvr>
                                    </p:animEffect>
                                    <p:anim calcmode="lin" valueType="num">
                                      <p:cBhvr>
                                        <p:cTn id="43" dur="1000" fill="hold"/>
                                        <p:tgtEl>
                                          <p:spTgt spid="10547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054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5475">
                                            <p:txEl>
                                              <p:pRg st="8" end="8"/>
                                            </p:txEl>
                                          </p:spTgt>
                                        </p:tgtEl>
                                        <p:attrNameLst>
                                          <p:attrName>style.visibility</p:attrName>
                                        </p:attrNameLst>
                                      </p:cBhvr>
                                      <p:to>
                                        <p:strVal val="visible"/>
                                      </p:to>
                                    </p:set>
                                    <p:animEffect transition="in" filter="fade">
                                      <p:cBhvr>
                                        <p:cTn id="49" dur="1000"/>
                                        <p:tgtEl>
                                          <p:spTgt spid="105475">
                                            <p:txEl>
                                              <p:pRg st="8" end="8"/>
                                            </p:txEl>
                                          </p:spTgt>
                                        </p:tgtEl>
                                      </p:cBhvr>
                                    </p:animEffect>
                                    <p:anim calcmode="lin" valueType="num">
                                      <p:cBhvr>
                                        <p:cTn id="50" dur="1000" fill="hold"/>
                                        <p:tgtEl>
                                          <p:spTgt spid="10547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05475">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05475">
                                            <p:txEl>
                                              <p:pRg st="9" end="9"/>
                                            </p:txEl>
                                          </p:spTgt>
                                        </p:tgtEl>
                                        <p:attrNameLst>
                                          <p:attrName>style.visibility</p:attrName>
                                        </p:attrNameLst>
                                      </p:cBhvr>
                                      <p:to>
                                        <p:strVal val="visible"/>
                                      </p:to>
                                    </p:set>
                                    <p:animEffect transition="in" filter="fade">
                                      <p:cBhvr>
                                        <p:cTn id="54" dur="1000"/>
                                        <p:tgtEl>
                                          <p:spTgt spid="105475">
                                            <p:txEl>
                                              <p:pRg st="9" end="9"/>
                                            </p:txEl>
                                          </p:spTgt>
                                        </p:tgtEl>
                                      </p:cBhvr>
                                    </p:animEffect>
                                    <p:anim calcmode="lin" valueType="num">
                                      <p:cBhvr>
                                        <p:cTn id="55" dur="1000" fill="hold"/>
                                        <p:tgtEl>
                                          <p:spTgt spid="10547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105475">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05475">
                                            <p:txEl>
                                              <p:pRg st="10" end="10"/>
                                            </p:txEl>
                                          </p:spTgt>
                                        </p:tgtEl>
                                        <p:attrNameLst>
                                          <p:attrName>style.visibility</p:attrName>
                                        </p:attrNameLst>
                                      </p:cBhvr>
                                      <p:to>
                                        <p:strVal val="visible"/>
                                      </p:to>
                                    </p:set>
                                    <p:animEffect transition="in" filter="fade">
                                      <p:cBhvr>
                                        <p:cTn id="59" dur="1000"/>
                                        <p:tgtEl>
                                          <p:spTgt spid="105475">
                                            <p:txEl>
                                              <p:pRg st="10" end="10"/>
                                            </p:txEl>
                                          </p:spTgt>
                                        </p:tgtEl>
                                      </p:cBhvr>
                                    </p:animEffect>
                                    <p:anim calcmode="lin" valueType="num">
                                      <p:cBhvr>
                                        <p:cTn id="60" dur="1000" fill="hold"/>
                                        <p:tgtEl>
                                          <p:spTgt spid="105475">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105475">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05475">
                                            <p:txEl>
                                              <p:pRg st="11" end="11"/>
                                            </p:txEl>
                                          </p:spTgt>
                                        </p:tgtEl>
                                        <p:attrNameLst>
                                          <p:attrName>style.visibility</p:attrName>
                                        </p:attrNameLst>
                                      </p:cBhvr>
                                      <p:to>
                                        <p:strVal val="visible"/>
                                      </p:to>
                                    </p:set>
                                    <p:animEffect transition="in" filter="fade">
                                      <p:cBhvr>
                                        <p:cTn id="64" dur="1000"/>
                                        <p:tgtEl>
                                          <p:spTgt spid="105475">
                                            <p:txEl>
                                              <p:pRg st="11" end="11"/>
                                            </p:txEl>
                                          </p:spTgt>
                                        </p:tgtEl>
                                      </p:cBhvr>
                                    </p:animEffect>
                                    <p:anim calcmode="lin" valueType="num">
                                      <p:cBhvr>
                                        <p:cTn id="65" dur="1000" fill="hold"/>
                                        <p:tgtEl>
                                          <p:spTgt spid="105475">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105475">
                                            <p:txEl>
                                              <p:pRg st="11" end="11"/>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05475">
                                            <p:txEl>
                                              <p:pRg st="12" end="12"/>
                                            </p:txEl>
                                          </p:spTgt>
                                        </p:tgtEl>
                                        <p:attrNameLst>
                                          <p:attrName>style.visibility</p:attrName>
                                        </p:attrNameLst>
                                      </p:cBhvr>
                                      <p:to>
                                        <p:strVal val="visible"/>
                                      </p:to>
                                    </p:set>
                                    <p:animEffect transition="in" filter="fade">
                                      <p:cBhvr>
                                        <p:cTn id="69" dur="1000"/>
                                        <p:tgtEl>
                                          <p:spTgt spid="105475">
                                            <p:txEl>
                                              <p:pRg st="12" end="12"/>
                                            </p:txEl>
                                          </p:spTgt>
                                        </p:tgtEl>
                                      </p:cBhvr>
                                    </p:animEffect>
                                    <p:anim calcmode="lin" valueType="num">
                                      <p:cBhvr>
                                        <p:cTn id="70" dur="1000" fill="hold"/>
                                        <p:tgtEl>
                                          <p:spTgt spid="105475">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10547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ttangolo 3"/>
          <p:cNvSpPr>
            <a:spLocks noChangeArrowheads="1"/>
          </p:cNvSpPr>
          <p:nvPr/>
        </p:nvSpPr>
        <p:spPr bwMode="auto">
          <a:xfrm>
            <a:off x="666750" y="785813"/>
            <a:ext cx="107870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None/>
            </a:pPr>
            <a:r>
              <a:rPr lang="it-IT" altLang="it-IT" sz="4000">
                <a:latin typeface="Arial" panose="020B0604020202020204" pitchFamily="34" charset="0"/>
              </a:rPr>
              <a:t>Come si fa a stabilire l’ora e il secondo esatto in cui l’embrione è </a:t>
            </a:r>
            <a:r>
              <a:rPr lang="it-IT" altLang="it-IT" sz="4000" b="1">
                <a:latin typeface="Arial" panose="020B0604020202020204" pitchFamily="34" charset="0"/>
              </a:rPr>
              <a:t>vita umana</a:t>
            </a:r>
            <a:r>
              <a:rPr lang="it-IT" altLang="it-IT" sz="4000">
                <a:latin typeface="Arial" panose="020B0604020202020204" pitchFamily="34"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00075"/>
            <a:ext cx="10058400" cy="5657850"/>
          </a:xfrm>
          <a:prstGeom prst="rect">
            <a:avLst/>
          </a:prstGeom>
          <a:ln>
            <a:solidFill>
              <a:schemeClr val="tx1"/>
            </a:solidFill>
          </a:ln>
        </p:spPr>
      </p:pic>
      <p:sp>
        <p:nvSpPr>
          <p:cNvPr id="3" name="Rettangolo 2"/>
          <p:cNvSpPr/>
          <p:nvPr/>
        </p:nvSpPr>
        <p:spPr>
          <a:xfrm>
            <a:off x="2423592" y="605514"/>
            <a:ext cx="7056784" cy="360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6023992" y="785534"/>
            <a:ext cx="360040" cy="4515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3503712" y="3645024"/>
            <a:ext cx="803448"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4395624" y="3666890"/>
            <a:ext cx="720080"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5223716" y="3645024"/>
            <a:ext cx="728268"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7464152" y="3753298"/>
            <a:ext cx="731440" cy="683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8352892" y="3068960"/>
            <a:ext cx="646148" cy="6843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352892" y="3781453"/>
            <a:ext cx="646148" cy="6556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24759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a:spLocks noChangeArrowheads="1"/>
          </p:cNvSpPr>
          <p:nvPr/>
        </p:nvSpPr>
        <p:spPr bwMode="auto">
          <a:xfrm>
            <a:off x="335360" y="428179"/>
            <a:ext cx="11665295"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spcBef>
                <a:spcPct val="0"/>
              </a:spcBef>
              <a:buFontTx/>
              <a:buNone/>
            </a:pPr>
            <a:r>
              <a:rPr lang="it-IT" altLang="it-IT" sz="3200" dirty="0">
                <a:latin typeface="Arial" panose="020B0604020202020204" pitchFamily="34" charset="0"/>
              </a:rPr>
              <a:t>Secondo voi l’embrione</a:t>
            </a:r>
          </a:p>
          <a:p>
            <a:pPr>
              <a:lnSpc>
                <a:spcPct val="200000"/>
              </a:lnSpc>
              <a:spcBef>
                <a:spcPct val="0"/>
              </a:spcBef>
              <a:buFontTx/>
              <a:buNone/>
            </a:pPr>
            <a:r>
              <a:rPr lang="it-IT" altLang="it-IT" b="1" dirty="0">
                <a:latin typeface="Arial" panose="020B0604020202020204" pitchFamily="34" charset="0"/>
              </a:rPr>
              <a:t>è il figlio</a:t>
            </a:r>
            <a:r>
              <a:rPr lang="it-IT" altLang="it-IT" dirty="0">
                <a:latin typeface="Arial" panose="020B0604020202020204" pitchFamily="34" charset="0"/>
              </a:rPr>
              <a:t> di due cellule sessuate, una maschile e una femminile?</a:t>
            </a:r>
          </a:p>
          <a:p>
            <a:pPr>
              <a:lnSpc>
                <a:spcPct val="200000"/>
              </a:lnSpc>
              <a:spcBef>
                <a:spcPct val="0"/>
              </a:spcBef>
              <a:buFontTx/>
              <a:buNone/>
            </a:pPr>
            <a:r>
              <a:rPr lang="it-IT" altLang="it-IT" sz="3200" dirty="0">
                <a:latin typeface="Arial" panose="020B0604020202020204" pitchFamily="34" charset="0"/>
              </a:rPr>
              <a:t>È il figlio della </a:t>
            </a:r>
            <a:r>
              <a:rPr lang="it-IT" altLang="it-IT" sz="3200" b="1" dirty="0">
                <a:latin typeface="Arial" panose="020B0604020202020204" pitchFamily="34" charset="0"/>
              </a:rPr>
              <a:t>coppia umana</a:t>
            </a:r>
            <a:r>
              <a:rPr lang="it-IT" altLang="it-IT" sz="3200" dirty="0">
                <a:latin typeface="Arial" panose="020B0604020202020204" pitchFamily="34" charset="0"/>
              </a:rPr>
              <a:t>? </a:t>
            </a:r>
          </a:p>
          <a:p>
            <a:pPr>
              <a:lnSpc>
                <a:spcPct val="200000"/>
              </a:lnSpc>
              <a:spcBef>
                <a:spcPct val="0"/>
              </a:spcBef>
              <a:buFontTx/>
              <a:buNone/>
            </a:pPr>
            <a:r>
              <a:rPr lang="it-IT" altLang="it-IT" dirty="0">
                <a:latin typeface="Arial" panose="020B0604020202020204" pitchFamily="34" charset="0"/>
              </a:rPr>
              <a:t>È</a:t>
            </a:r>
            <a:r>
              <a:rPr lang="it-IT" altLang="it-IT" sz="3200" dirty="0">
                <a:latin typeface="Arial" panose="020B0604020202020204" pitchFamily="34" charset="0"/>
              </a:rPr>
              <a:t> un </a:t>
            </a:r>
            <a:r>
              <a:rPr lang="it-IT" altLang="it-IT" sz="3200" b="1" dirty="0">
                <a:latin typeface="Arial" panose="020B0604020202020204" pitchFamily="34" charset="0"/>
              </a:rPr>
              <a:t>organismo vivente</a:t>
            </a:r>
            <a:r>
              <a:rPr lang="it-IT" altLang="it-IT" sz="3200" dirty="0">
                <a:latin typeface="Arial" panose="020B0604020202020204" pitchFamily="34" charset="0"/>
              </a:rPr>
              <a:t>?</a:t>
            </a:r>
          </a:p>
          <a:p>
            <a:pPr>
              <a:lnSpc>
                <a:spcPct val="200000"/>
              </a:lnSpc>
              <a:spcBef>
                <a:spcPct val="0"/>
              </a:spcBef>
              <a:buFontTx/>
              <a:buNone/>
            </a:pPr>
            <a:r>
              <a:rPr lang="it-IT" altLang="it-IT" b="1" dirty="0">
                <a:latin typeface="Arial" panose="020B0604020202020204" pitchFamily="34" charset="0"/>
              </a:rPr>
              <a:t>È vita </a:t>
            </a:r>
            <a:r>
              <a:rPr lang="it-IT" altLang="it-IT" dirty="0">
                <a:latin typeface="Arial" panose="020B0604020202020204" pitchFamily="34" charset="0"/>
              </a:rPr>
              <a:t>che, con il suo DNA, appartiene </a:t>
            </a:r>
            <a:r>
              <a:rPr lang="it-IT" altLang="it-IT" b="1" dirty="0">
                <a:latin typeface="Arial" panose="020B0604020202020204" pitchFamily="34" charset="0"/>
              </a:rPr>
              <a:t>al genere della specie umana?</a:t>
            </a:r>
          </a:p>
          <a:p>
            <a:pPr>
              <a:lnSpc>
                <a:spcPct val="200000"/>
              </a:lnSpc>
              <a:spcBef>
                <a:spcPct val="0"/>
              </a:spcBef>
              <a:buFontTx/>
              <a:buNone/>
            </a:pPr>
            <a:r>
              <a:rPr lang="it-IT" altLang="it-IT" b="1" dirty="0">
                <a:latin typeface="Arial" panose="020B0604020202020204" pitchFamily="34" charset="0"/>
              </a:rPr>
              <a:t>E’ vita autoprogrammata </a:t>
            </a:r>
            <a:r>
              <a:rPr lang="it-IT" altLang="it-IT" dirty="0">
                <a:latin typeface="Arial" panose="020B0604020202020204" pitchFamily="34" charset="0"/>
              </a:rPr>
              <a:t>in continuo  divenire?</a:t>
            </a:r>
            <a:r>
              <a:rPr lang="it-IT" altLang="it-IT" sz="3200" dirty="0">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left)">
                                      <p:cBhvr>
                                        <p:cTn id="7" dur="20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20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left)">
                                      <p:cBhvr>
                                        <p:cTn id="1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99000">
              <a:srgbClr val="FFFFE1"/>
            </a:gs>
            <a:gs pos="100000">
              <a:schemeClr val="bg1"/>
            </a:gs>
            <a:gs pos="99000">
              <a:srgbClr val="B5D2EC"/>
            </a:gs>
            <a:gs pos="100000">
              <a:srgbClr val="CEE1F2"/>
            </a:gs>
          </a:gsLst>
          <a:lin ang="5400000" scaled="1"/>
        </a:gradFill>
        <a:effectLst/>
      </p:bgPr>
    </p:bg>
    <p:spTree>
      <p:nvGrpSpPr>
        <p:cNvPr id="1" name=""/>
        <p:cNvGrpSpPr/>
        <p:nvPr/>
      </p:nvGrpSpPr>
      <p:grpSpPr>
        <a:xfrm>
          <a:off x="0" y="0"/>
          <a:ext cx="0" cy="0"/>
          <a:chOff x="0" y="0"/>
          <a:chExt cx="0" cy="0"/>
        </a:xfrm>
      </p:grpSpPr>
      <p:sp>
        <p:nvSpPr>
          <p:cNvPr id="66562" name="Rettangolo 3"/>
          <p:cNvSpPr>
            <a:spLocks noChangeArrowheads="1"/>
          </p:cNvSpPr>
          <p:nvPr/>
        </p:nvSpPr>
        <p:spPr bwMode="auto">
          <a:xfrm>
            <a:off x="227348" y="768657"/>
            <a:ext cx="11737304" cy="53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4800" b="1" dirty="0">
                <a:latin typeface="Arial" panose="020B0604020202020204" pitchFamily="34" charset="0"/>
              </a:rPr>
              <a:t>La </a:t>
            </a:r>
            <a:r>
              <a:rPr lang="it-IT" altLang="it-IT" sz="4800" b="1" u="sng" dirty="0">
                <a:solidFill>
                  <a:srgbClr val="000099"/>
                </a:solidFill>
                <a:latin typeface="Arial" panose="020B0604020202020204" pitchFamily="34" charset="0"/>
              </a:rPr>
              <a:t>SCIENZA</a:t>
            </a:r>
            <a:r>
              <a:rPr lang="it-IT" altLang="it-IT" sz="4800" b="1" dirty="0">
                <a:latin typeface="Arial" panose="020B0604020202020204" pitchFamily="34" charset="0"/>
              </a:rPr>
              <a:t> considera l’embrione:</a:t>
            </a:r>
          </a:p>
          <a:p>
            <a:pPr>
              <a:lnSpc>
                <a:spcPct val="150000"/>
              </a:lnSpc>
              <a:spcBef>
                <a:spcPct val="0"/>
              </a:spcBef>
              <a:buFontTx/>
              <a:buNone/>
            </a:pPr>
            <a:endParaRPr lang="it-IT" altLang="it-IT" sz="1050" b="1" dirty="0">
              <a:latin typeface="Arial" panose="020B0604020202020204" pitchFamily="34" charset="0"/>
            </a:endParaRPr>
          </a:p>
          <a:p>
            <a:pPr marL="457200" indent="-457200">
              <a:lnSpc>
                <a:spcPct val="200000"/>
              </a:lnSpc>
              <a:spcBef>
                <a:spcPct val="0"/>
              </a:spcBef>
              <a:buFontTx/>
              <a:buChar char="-"/>
            </a:pPr>
            <a:r>
              <a:rPr lang="it-IT" altLang="it-IT" dirty="0">
                <a:latin typeface="Arial" panose="020B0604020202020204" pitchFamily="34" charset="0"/>
              </a:rPr>
              <a:t>un organismo </a:t>
            </a:r>
            <a:r>
              <a:rPr lang="it-IT" altLang="it-IT" b="1" dirty="0">
                <a:latin typeface="Arial" panose="020B0604020202020204" pitchFamily="34" charset="0"/>
              </a:rPr>
              <a:t>vivente</a:t>
            </a:r>
          </a:p>
          <a:p>
            <a:pPr marL="457200" indent="-457200">
              <a:lnSpc>
                <a:spcPct val="200000"/>
              </a:lnSpc>
              <a:spcBef>
                <a:spcPct val="0"/>
              </a:spcBef>
              <a:buFontTx/>
              <a:buChar char="-"/>
            </a:pPr>
            <a:r>
              <a:rPr lang="it-IT" altLang="it-IT" dirty="0">
                <a:latin typeface="Arial" panose="020B0604020202020204" pitchFamily="34" charset="0"/>
              </a:rPr>
              <a:t>il </a:t>
            </a:r>
            <a:r>
              <a:rPr lang="it-IT" altLang="it-IT" b="1" dirty="0">
                <a:latin typeface="Arial" panose="020B0604020202020204" pitchFamily="34" charset="0"/>
              </a:rPr>
              <a:t>figlio</a:t>
            </a:r>
            <a:r>
              <a:rPr lang="it-IT" altLang="it-IT" dirty="0">
                <a:latin typeface="Arial" panose="020B0604020202020204" pitchFamily="34" charset="0"/>
              </a:rPr>
              <a:t> di due cellule sessuali di sesso opposto</a:t>
            </a:r>
          </a:p>
          <a:p>
            <a:pPr>
              <a:lnSpc>
                <a:spcPct val="200000"/>
              </a:lnSpc>
              <a:spcBef>
                <a:spcPct val="0"/>
              </a:spcBef>
              <a:buFontTx/>
              <a:buNone/>
            </a:pPr>
            <a:r>
              <a:rPr lang="it-IT" altLang="it-IT" dirty="0">
                <a:latin typeface="Arial" panose="020B0604020202020204" pitchFamily="34" charset="0"/>
              </a:rPr>
              <a:t> - è </a:t>
            </a:r>
            <a:r>
              <a:rPr lang="it-IT" altLang="it-IT" b="1" dirty="0">
                <a:latin typeface="Arial" panose="020B0604020202020204" pitchFamily="34" charset="0"/>
              </a:rPr>
              <a:t>VITA </a:t>
            </a:r>
            <a:r>
              <a:rPr lang="it-IT" altLang="it-IT" dirty="0">
                <a:latin typeface="Arial" panose="020B0604020202020204" pitchFamily="34" charset="0"/>
              </a:rPr>
              <a:t>che con il DNA appartiene </a:t>
            </a:r>
            <a:r>
              <a:rPr lang="it-IT" altLang="it-IT" b="1" dirty="0">
                <a:latin typeface="Arial" panose="020B0604020202020204" pitchFamily="34" charset="0"/>
              </a:rPr>
              <a:t>al GENERE </a:t>
            </a:r>
            <a:r>
              <a:rPr lang="it-IT" altLang="it-IT" dirty="0">
                <a:latin typeface="Arial" panose="020B0604020202020204" pitchFamily="34" charset="0"/>
              </a:rPr>
              <a:t>della specie </a:t>
            </a:r>
            <a:r>
              <a:rPr lang="it-IT" altLang="it-IT" b="1" dirty="0">
                <a:latin typeface="Arial" panose="020B0604020202020204" pitchFamily="34" charset="0"/>
              </a:rPr>
              <a:t>UMANA </a:t>
            </a:r>
          </a:p>
          <a:p>
            <a:pPr marL="457200" indent="-457200">
              <a:lnSpc>
                <a:spcPct val="150000"/>
              </a:lnSpc>
              <a:spcBef>
                <a:spcPct val="0"/>
              </a:spcBef>
              <a:buFontTx/>
              <a:buChar char="-"/>
            </a:pPr>
            <a:r>
              <a:rPr lang="it-IT" altLang="it-IT" dirty="0">
                <a:latin typeface="Arial" panose="020B0604020202020204" pitchFamily="34" charset="0"/>
              </a:rPr>
              <a:t>è vita umana in continuo </a:t>
            </a:r>
            <a:r>
              <a:rPr lang="it-IT" altLang="it-IT" b="1" dirty="0">
                <a:latin typeface="Arial" panose="020B0604020202020204" pitchFamily="34" charset="0"/>
              </a:rPr>
              <a:t>DIVENIRE</a:t>
            </a:r>
            <a:r>
              <a:rPr lang="it-IT" altLang="it-IT" dirty="0">
                <a:latin typeface="Arial" panose="020B0604020202020204" pitchFamily="34" charset="0"/>
              </a:rPr>
              <a:t>,</a:t>
            </a:r>
            <a:r>
              <a:rPr lang="it-IT" altLang="it-IT" b="1" dirty="0">
                <a:latin typeface="Arial" panose="020B0604020202020204" pitchFamily="34" charset="0"/>
              </a:rPr>
              <a:t>  AUTOPROGRAMMATA </a:t>
            </a:r>
          </a:p>
          <a:p>
            <a:pPr marL="457200" indent="-457200">
              <a:lnSpc>
                <a:spcPct val="150000"/>
              </a:lnSpc>
              <a:spcBef>
                <a:spcPct val="0"/>
              </a:spcBef>
              <a:buFontTx/>
              <a:buChar char="-"/>
            </a:pPr>
            <a:r>
              <a:rPr lang="it-IT" altLang="it-IT" b="1" dirty="0">
                <a:latin typeface="Arial" panose="020B0604020202020204" pitchFamily="34" charset="0"/>
              </a:rPr>
              <a:t>è VITA umana </a:t>
            </a:r>
            <a:r>
              <a:rPr lang="it-IT" altLang="it-IT" dirty="0">
                <a:latin typeface="Arial" panose="020B0604020202020204" pitchFamily="34" charset="0"/>
              </a:rPr>
              <a:t>fin dai primi giorni della sua formazione fecondazione.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562">
                                            <p:txEl>
                                              <p:pRg st="2" end="2"/>
                                            </p:txEl>
                                          </p:spTgt>
                                        </p:tgtEl>
                                        <p:attrNameLst>
                                          <p:attrName>style.visibility</p:attrName>
                                        </p:attrNameLst>
                                      </p:cBhvr>
                                      <p:to>
                                        <p:strVal val="visible"/>
                                      </p:to>
                                    </p:set>
                                    <p:animEffect transition="in" filter="wipe(left)">
                                      <p:cBhvr>
                                        <p:cTn id="7" dur="1500"/>
                                        <p:tgtEl>
                                          <p:spTgt spid="6656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6562">
                                            <p:txEl>
                                              <p:pRg st="3" end="3"/>
                                            </p:txEl>
                                          </p:spTgt>
                                        </p:tgtEl>
                                        <p:attrNameLst>
                                          <p:attrName>style.visibility</p:attrName>
                                        </p:attrNameLst>
                                      </p:cBhvr>
                                      <p:to>
                                        <p:strVal val="visible"/>
                                      </p:to>
                                    </p:set>
                                    <p:animEffect transition="in" filter="wipe(left)">
                                      <p:cBhvr>
                                        <p:cTn id="12" dur="1500"/>
                                        <p:tgtEl>
                                          <p:spTgt spid="6656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6562">
                                            <p:txEl>
                                              <p:pRg st="4" end="4"/>
                                            </p:txEl>
                                          </p:spTgt>
                                        </p:tgtEl>
                                        <p:attrNameLst>
                                          <p:attrName>style.visibility</p:attrName>
                                        </p:attrNameLst>
                                      </p:cBhvr>
                                      <p:to>
                                        <p:strVal val="visible"/>
                                      </p:to>
                                    </p:set>
                                    <p:animEffect transition="in" filter="wipe(left)">
                                      <p:cBhvr>
                                        <p:cTn id="17" dur="1500"/>
                                        <p:tgtEl>
                                          <p:spTgt spid="6656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6562">
                                            <p:txEl>
                                              <p:pRg st="5" end="5"/>
                                            </p:txEl>
                                          </p:spTgt>
                                        </p:tgtEl>
                                        <p:attrNameLst>
                                          <p:attrName>style.visibility</p:attrName>
                                        </p:attrNameLst>
                                      </p:cBhvr>
                                      <p:to>
                                        <p:strVal val="visible"/>
                                      </p:to>
                                    </p:set>
                                    <p:animEffect transition="in" filter="wipe(left)">
                                      <p:cBhvr>
                                        <p:cTn id="22" dur="1500"/>
                                        <p:tgtEl>
                                          <p:spTgt spid="6656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6562">
                                            <p:txEl>
                                              <p:pRg st="6" end="6"/>
                                            </p:txEl>
                                          </p:spTgt>
                                        </p:tgtEl>
                                        <p:attrNameLst>
                                          <p:attrName>style.visibility</p:attrName>
                                        </p:attrNameLst>
                                      </p:cBhvr>
                                      <p:to>
                                        <p:strVal val="visible"/>
                                      </p:to>
                                    </p:set>
                                    <p:animEffect transition="in" filter="wipe(left)">
                                      <p:cBhvr>
                                        <p:cTn id="27" dur="1500"/>
                                        <p:tgtEl>
                                          <p:spTgt spid="665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ttangolo 1"/>
          <p:cNvSpPr>
            <a:spLocks noChangeArrowheads="1"/>
          </p:cNvSpPr>
          <p:nvPr/>
        </p:nvSpPr>
        <p:spPr bwMode="auto">
          <a:xfrm>
            <a:off x="235087" y="566678"/>
            <a:ext cx="1172182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None/>
            </a:pPr>
            <a:r>
              <a:rPr lang="it-IT" altLang="it-IT" sz="2600" dirty="0">
                <a:latin typeface="Arial" panose="020B0604020202020204" pitchFamily="34" charset="0"/>
              </a:rPr>
              <a:t>Alcuni scienziati, per giustificare l’aborto, tentano di far riconoscere la dignità di vita umana all’embrione solo quando si forma il cervello che permette di percepire la sofferenza. </a:t>
            </a:r>
          </a:p>
          <a:p>
            <a:pPr>
              <a:lnSpc>
                <a:spcPct val="150000"/>
              </a:lnSpc>
              <a:spcBef>
                <a:spcPct val="0"/>
              </a:spcBef>
              <a:buFontTx/>
              <a:buNone/>
            </a:pPr>
            <a:r>
              <a:rPr lang="it-IT" altLang="it-IT" sz="2600" dirty="0">
                <a:latin typeface="Arial" panose="020B0604020202020204" pitchFamily="34" charset="0"/>
              </a:rPr>
              <a:t>Questo avviene poco prima del terzo mese. Tuttavia non è possibile stabilire il secondo esatto perché la vita umana è sempre in continuo divenire.</a:t>
            </a:r>
          </a:p>
          <a:p>
            <a:pPr>
              <a:lnSpc>
                <a:spcPct val="150000"/>
              </a:lnSpc>
              <a:spcBef>
                <a:spcPct val="0"/>
              </a:spcBef>
              <a:buFontTx/>
              <a:buNone/>
            </a:pPr>
            <a:r>
              <a:rPr lang="it-IT" altLang="it-IT" sz="3000" dirty="0">
                <a:latin typeface="Arial" panose="020B0604020202020204" pitchFamily="34" charset="0"/>
              </a:rPr>
              <a:t>--------</a:t>
            </a:r>
          </a:p>
          <a:p>
            <a:pPr>
              <a:lnSpc>
                <a:spcPct val="200000"/>
              </a:lnSpc>
              <a:spcBef>
                <a:spcPct val="0"/>
              </a:spcBef>
              <a:buFontTx/>
              <a:buNone/>
            </a:pPr>
            <a:r>
              <a:rPr lang="it-IT" altLang="it-IT" sz="2000" dirty="0">
                <a:latin typeface="Arial" panose="020B0604020202020204" pitchFamily="34" charset="0"/>
              </a:rPr>
              <a:t>Domanda bioetica</a:t>
            </a:r>
          </a:p>
          <a:p>
            <a:pPr>
              <a:lnSpc>
                <a:spcPct val="200000"/>
              </a:lnSpc>
              <a:spcBef>
                <a:spcPct val="0"/>
              </a:spcBef>
              <a:buNone/>
            </a:pPr>
            <a:r>
              <a:rPr lang="it-IT" altLang="it-IT" sz="2000" dirty="0">
                <a:latin typeface="Arial" panose="020B0604020202020204" pitchFamily="34" charset="0"/>
              </a:rPr>
              <a:t>Un individuo non sofferente (es. anestetizzato o in coma) non ha più la dignità di vita umana? </a:t>
            </a:r>
          </a:p>
          <a:p>
            <a:pPr>
              <a:lnSpc>
                <a:spcPct val="200000"/>
              </a:lnSpc>
              <a:spcBef>
                <a:spcPct val="0"/>
              </a:spcBef>
              <a:buNone/>
            </a:pPr>
            <a:r>
              <a:rPr lang="it-IT" altLang="it-IT" sz="2000" dirty="0">
                <a:latin typeface="Arial" panose="020B0604020202020204" pitchFamily="34" charset="0"/>
              </a:rPr>
              <a:t>Poiché il neonato non è ancora un maggiorenne, posso decidere di sopprimerlo (uccidere)?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6850"/>
            <a:ext cx="8578850" cy="644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ttangolo 4"/>
          <p:cNvSpPr>
            <a:spLocks noChangeArrowheads="1"/>
          </p:cNvSpPr>
          <p:nvPr/>
        </p:nvSpPr>
        <p:spPr bwMode="auto">
          <a:xfrm>
            <a:off x="192088" y="5229225"/>
            <a:ext cx="15271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it-IT" altLang="it-IT" sz="1000" dirty="0">
                <a:latin typeface="Arial" panose="020B0604020202020204" pitchFamily="34" charset="0"/>
                <a:hlinkClick r:id="rId3"/>
              </a:rPr>
              <a:t>https://www.repubblica.it/cronaca/2016/10/20/news/medici_obiettori_ecco_i_dati_regione_per_regione-150182589/?refresh_ce</a:t>
            </a:r>
            <a:endParaRPr lang="it-IT" altLang="it-IT" sz="1000" dirty="0">
              <a:latin typeface="Arial" panose="020B0604020202020204" pitchFamily="34" charset="0"/>
            </a:endParaRPr>
          </a:p>
          <a:p>
            <a:pPr>
              <a:lnSpc>
                <a:spcPct val="100000"/>
              </a:lnSpc>
              <a:spcBef>
                <a:spcPct val="0"/>
              </a:spcBef>
              <a:buFontTx/>
              <a:buNone/>
            </a:pPr>
            <a:endParaRPr lang="it-IT" altLang="it-IT" sz="1800" dirty="0">
              <a:latin typeface="Arial" panose="020B0604020202020204" pitchFamily="34" charset="0"/>
            </a:endParaRPr>
          </a:p>
        </p:txBody>
      </p:sp>
      <p:sp>
        <p:nvSpPr>
          <p:cNvPr id="2" name="Rettangolo arrotondato 1"/>
          <p:cNvSpPr/>
          <p:nvPr/>
        </p:nvSpPr>
        <p:spPr>
          <a:xfrm>
            <a:off x="9264352" y="2420888"/>
            <a:ext cx="100811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35360" y="2967335"/>
            <a:ext cx="11521280" cy="1754326"/>
          </a:xfrm>
          <a:prstGeom prst="rect">
            <a:avLst/>
          </a:prstGeom>
        </p:spPr>
        <p:txBody>
          <a:bodyPr wrap="square">
            <a:spAutoFit/>
          </a:bodyPr>
          <a:lstStyle/>
          <a:p>
            <a:endParaRPr lang="it-IT" dirty="0"/>
          </a:p>
          <a:p>
            <a:r>
              <a:rPr lang="it-IT" dirty="0"/>
              <a:t>Link di riferimento:</a:t>
            </a:r>
          </a:p>
          <a:p>
            <a:endParaRPr lang="it-IT" dirty="0"/>
          </a:p>
          <a:p>
            <a:r>
              <a:rPr lang="it-IT" dirty="0">
                <a:hlinkClick r:id="rId2"/>
              </a:rPr>
              <a:t>https://www.dire.it/27-01-2020/414474-video-in-italia-sette-medici-su-dieci-sono-obiettori-di-coscienza-gli-aborti-ogni-anno-sono-80mila/</a:t>
            </a:r>
            <a:endParaRPr lang="it-IT" dirty="0"/>
          </a:p>
          <a:p>
            <a:endParaRPr lang="it-IT" dirty="0"/>
          </a:p>
        </p:txBody>
      </p:sp>
      <p:sp>
        <p:nvSpPr>
          <p:cNvPr id="3" name="Rettangolo 2"/>
          <p:cNvSpPr/>
          <p:nvPr/>
        </p:nvSpPr>
        <p:spPr>
          <a:xfrm>
            <a:off x="1055440" y="836712"/>
            <a:ext cx="10081120" cy="1951496"/>
          </a:xfrm>
          <a:prstGeom prst="rect">
            <a:avLst/>
          </a:prstGeom>
        </p:spPr>
        <p:txBody>
          <a:bodyPr wrap="square">
            <a:spAutoFit/>
          </a:bodyPr>
          <a:lstStyle/>
          <a:p>
            <a:pPr algn="ctr">
              <a:lnSpc>
                <a:spcPct val="150000"/>
              </a:lnSpc>
            </a:pPr>
            <a:r>
              <a:rPr lang="it-IT" sz="2800" dirty="0"/>
              <a:t>In Italia, circa sette medici su dieci, sono obiettori di coscienza, </a:t>
            </a:r>
          </a:p>
          <a:p>
            <a:pPr algn="ctr">
              <a:lnSpc>
                <a:spcPct val="150000"/>
              </a:lnSpc>
            </a:pPr>
            <a:r>
              <a:rPr lang="it-IT" sz="2800" dirty="0"/>
              <a:t>in alcune regioni si arriva al 90% degli obiettori.</a:t>
            </a:r>
          </a:p>
          <a:p>
            <a:pPr algn="ctr">
              <a:lnSpc>
                <a:spcPct val="150000"/>
              </a:lnSpc>
            </a:pPr>
            <a:r>
              <a:rPr lang="it-IT" sz="2800" dirty="0"/>
              <a:t>Perché? Sono tutti «bigotti»  religiosi?</a:t>
            </a:r>
          </a:p>
        </p:txBody>
      </p:sp>
    </p:spTree>
    <p:extLst>
      <p:ext uri="{BB962C8B-B14F-4D97-AF65-F5344CB8AC3E}">
        <p14:creationId xmlns:p14="http://schemas.microsoft.com/office/powerpoint/2010/main" val="34833493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ttangolo 3"/>
          <p:cNvSpPr>
            <a:spLocks noChangeArrowheads="1"/>
          </p:cNvSpPr>
          <p:nvPr/>
        </p:nvSpPr>
        <p:spPr bwMode="auto">
          <a:xfrm>
            <a:off x="227348" y="768657"/>
            <a:ext cx="11737304" cy="269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4800" b="1" dirty="0">
                <a:latin typeface="Arial" panose="020B0604020202020204" pitchFamily="34" charset="0"/>
              </a:rPr>
              <a:t>L’embrione ha dei DIRITTI?</a:t>
            </a:r>
          </a:p>
          <a:p>
            <a:pPr>
              <a:lnSpc>
                <a:spcPct val="150000"/>
              </a:lnSpc>
              <a:spcBef>
                <a:spcPct val="0"/>
              </a:spcBef>
              <a:buFontTx/>
              <a:buNone/>
            </a:pPr>
            <a:endParaRPr lang="it-IT" altLang="it-IT" sz="1050" b="1" dirty="0">
              <a:latin typeface="Arial" panose="020B0604020202020204" pitchFamily="34" charset="0"/>
            </a:endParaRPr>
          </a:p>
          <a:p>
            <a:pPr marL="457200" indent="-457200">
              <a:lnSpc>
                <a:spcPct val="200000"/>
              </a:lnSpc>
              <a:spcBef>
                <a:spcPct val="0"/>
              </a:spcBef>
              <a:buFontTx/>
              <a:buChar char="-"/>
            </a:pPr>
            <a:r>
              <a:rPr lang="it-IT" altLang="it-IT" sz="4800" b="1" dirty="0">
                <a:latin typeface="Arial" panose="020B0604020202020204" pitchFamily="34" charset="0"/>
              </a:rPr>
              <a:t>Quali?</a:t>
            </a:r>
          </a:p>
        </p:txBody>
      </p:sp>
    </p:spTree>
    <p:extLst>
      <p:ext uri="{BB962C8B-B14F-4D97-AF65-F5344CB8AC3E}">
        <p14:creationId xmlns:p14="http://schemas.microsoft.com/office/powerpoint/2010/main" val="421171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562">
                                            <p:txEl>
                                              <p:pRg st="2" end="2"/>
                                            </p:txEl>
                                          </p:spTgt>
                                        </p:tgtEl>
                                        <p:attrNameLst>
                                          <p:attrName>style.visibility</p:attrName>
                                        </p:attrNameLst>
                                      </p:cBhvr>
                                      <p:to>
                                        <p:strVal val="visible"/>
                                      </p:to>
                                    </p:set>
                                    <p:animEffect transition="in" filter="wipe(left)">
                                      <p:cBhvr>
                                        <p:cTn id="7" dur="1500"/>
                                        <p:tgtEl>
                                          <p:spTgt spid="665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94283" y="428179"/>
            <a:ext cx="10203435" cy="6001643"/>
          </a:xfrm>
          <a:prstGeom prst="rect">
            <a:avLst/>
          </a:prstGeom>
        </p:spPr>
        <p:txBody>
          <a:bodyPr wrap="none">
            <a:spAutoFit/>
          </a:bodyPr>
          <a:lstStyle/>
          <a:p>
            <a:pPr algn="ctr">
              <a:lnSpc>
                <a:spcPct val="150000"/>
              </a:lnSpc>
            </a:pPr>
            <a:r>
              <a:rPr lang="it-IT" sz="3200" dirty="0"/>
              <a:t>In uno stato democratico </a:t>
            </a:r>
          </a:p>
          <a:p>
            <a:pPr algn="ctr">
              <a:lnSpc>
                <a:spcPct val="150000"/>
              </a:lnSpc>
            </a:pPr>
            <a:r>
              <a:rPr lang="it-IT" sz="3200" dirty="0"/>
              <a:t>esiste la possibilità dell’obiezione di coscienza </a:t>
            </a:r>
          </a:p>
          <a:p>
            <a:pPr algn="ctr">
              <a:lnSpc>
                <a:spcPct val="150000"/>
              </a:lnSpc>
            </a:pPr>
            <a:r>
              <a:rPr lang="it-IT" sz="3200" dirty="0"/>
              <a:t>soprattutto quando si ritiene di andare </a:t>
            </a:r>
          </a:p>
          <a:p>
            <a:pPr algn="ctr">
              <a:lnSpc>
                <a:spcPct val="150000"/>
              </a:lnSpc>
            </a:pPr>
            <a:r>
              <a:rPr lang="it-IT" sz="3200" dirty="0"/>
              <a:t>contro la vita umana </a:t>
            </a:r>
          </a:p>
          <a:p>
            <a:pPr algn="ctr">
              <a:lnSpc>
                <a:spcPct val="150000"/>
              </a:lnSpc>
            </a:pPr>
            <a:r>
              <a:rPr lang="it-IT" sz="3200" dirty="0"/>
              <a:t>o contro i valori morali in cui si crede.</a:t>
            </a:r>
          </a:p>
          <a:p>
            <a:pPr algn="ctr">
              <a:lnSpc>
                <a:spcPct val="150000"/>
              </a:lnSpc>
            </a:pPr>
            <a:r>
              <a:rPr lang="it-IT" sz="3200" dirty="0"/>
              <a:t>Se non fosse così sarebbe una dittatura.</a:t>
            </a:r>
          </a:p>
          <a:p>
            <a:pPr algn="ctr">
              <a:lnSpc>
                <a:spcPct val="150000"/>
              </a:lnSpc>
            </a:pPr>
            <a:r>
              <a:rPr lang="it-IT" sz="3200" dirty="0"/>
              <a:t>La libertà degli umani è assoluta </a:t>
            </a:r>
          </a:p>
          <a:p>
            <a:pPr algn="ctr">
              <a:lnSpc>
                <a:spcPct val="150000"/>
              </a:lnSpc>
            </a:pPr>
            <a:r>
              <a:rPr lang="it-IT" sz="3200" dirty="0"/>
              <a:t>oppure finisce quando non danneggio la vita degli altri?</a:t>
            </a:r>
          </a:p>
        </p:txBody>
      </p:sp>
    </p:spTree>
    <p:extLst>
      <p:ext uri="{BB962C8B-B14F-4D97-AF65-F5344CB8AC3E}">
        <p14:creationId xmlns:p14="http://schemas.microsoft.com/office/powerpoint/2010/main" val="22390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1000"/>
                                        <p:tgtEl>
                                          <p:spTgt spid="2">
                                            <p:txEl>
                                              <p:pRg st="6" end="6"/>
                                            </p:txEl>
                                          </p:spTgt>
                                        </p:tgtEl>
                                      </p:cBhvr>
                                    </p:animEffect>
                                    <p:anim calcmode="lin" valueType="num">
                                      <p:cBhvr>
                                        <p:cTn id="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1000"/>
                                        <p:tgtEl>
                                          <p:spTgt spid="2">
                                            <p:txEl>
                                              <p:pRg st="7" end="7"/>
                                            </p:txEl>
                                          </p:spTgt>
                                        </p:tgtEl>
                                      </p:cBhvr>
                                    </p:animEffect>
                                    <p:anim calcmode="lin" valueType="num">
                                      <p:cBhvr>
                                        <p:cTn id="1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descr="Stampati"/>
          <p:cNvSpPr>
            <a:spLocks noGrp="1" noChangeArrowheads="1"/>
          </p:cNvSpPr>
          <p:nvPr>
            <p:ph idx="1"/>
          </p:nvPr>
        </p:nvSpPr>
        <p:spPr>
          <a:xfrm>
            <a:off x="443707" y="297011"/>
            <a:ext cx="11304587" cy="6263978"/>
          </a:xfrm>
          <a:solidFill>
            <a:schemeClr val="accent4">
              <a:lumMod val="20000"/>
              <a:lumOff val="80000"/>
            </a:schemeClr>
          </a:solidFill>
          <a:ln>
            <a:solidFill>
              <a:schemeClr val="tx1"/>
            </a:solidFill>
          </a:ln>
        </p:spPr>
        <p:txBody>
          <a:bodyPr rtlCol="0">
            <a:normAutofit lnSpcReduction="10000"/>
          </a:bodyPr>
          <a:lstStyle/>
          <a:p>
            <a:pPr eaLnBrk="1" fontAlgn="auto" hangingPunct="1">
              <a:lnSpc>
                <a:spcPct val="80000"/>
              </a:lnSpc>
              <a:spcAft>
                <a:spcPts val="0"/>
              </a:spcAft>
              <a:buFontTx/>
              <a:buNone/>
              <a:defRPr/>
            </a:pPr>
            <a:endParaRPr lang="it-IT" altLang="it-IT" sz="4400" b="1" dirty="0">
              <a:latin typeface="Arial" panose="020B0604020202020204" pitchFamily="34" charset="0"/>
              <a:cs typeface="Arial" panose="020B0604020202020204" pitchFamily="34" charset="0"/>
            </a:endParaRPr>
          </a:p>
          <a:p>
            <a:pPr eaLnBrk="1" fontAlgn="auto" hangingPunct="1">
              <a:lnSpc>
                <a:spcPct val="80000"/>
              </a:lnSpc>
              <a:spcAft>
                <a:spcPts val="0"/>
              </a:spcAft>
              <a:buFontTx/>
              <a:buNone/>
              <a:defRPr/>
            </a:pPr>
            <a:r>
              <a:rPr lang="it-IT" altLang="it-IT" sz="3800" b="1" dirty="0">
                <a:latin typeface="Arial" panose="020B0604020202020204" pitchFamily="34" charset="0"/>
                <a:cs typeface="Arial" panose="020B0604020202020204" pitchFamily="34" charset="0"/>
              </a:rPr>
              <a:t>La questione bioetica sull’aborto </a:t>
            </a:r>
            <a:endParaRPr lang="it-IT" altLang="it-IT" sz="3800" dirty="0">
              <a:latin typeface="Arial" panose="020B0604020202020204" pitchFamily="34" charset="0"/>
              <a:cs typeface="Arial" panose="020B0604020202020204" pitchFamily="34" charset="0"/>
            </a:endParaRPr>
          </a:p>
          <a:p>
            <a:pPr eaLnBrk="1" fontAlgn="auto" hangingPunct="1">
              <a:lnSpc>
                <a:spcPct val="80000"/>
              </a:lnSpc>
              <a:spcAft>
                <a:spcPts val="0"/>
              </a:spcAft>
              <a:buFontTx/>
              <a:buNone/>
              <a:defRPr/>
            </a:pPr>
            <a:endParaRPr lang="it-IT" altLang="it-IT" sz="1800" dirty="0">
              <a:latin typeface="Arial" panose="020B0604020202020204" pitchFamily="34" charset="0"/>
              <a:cs typeface="Arial" panose="020B0604020202020204" pitchFamily="34" charset="0"/>
            </a:endParaRPr>
          </a:p>
          <a:p>
            <a:pPr eaLnBrk="1" fontAlgn="auto" hangingPunct="1">
              <a:lnSpc>
                <a:spcPct val="120000"/>
              </a:lnSpc>
              <a:spcAft>
                <a:spcPts val="0"/>
              </a:spcAft>
              <a:buFontTx/>
              <a:buNone/>
              <a:defRPr/>
            </a:pPr>
            <a:r>
              <a:rPr lang="it-IT" altLang="it-IT" sz="1800" dirty="0">
                <a:latin typeface="Arial" panose="020B0604020202020204" pitchFamily="34" charset="0"/>
                <a:cs typeface="Arial" panose="020B0604020202020204" pitchFamily="34" charset="0"/>
              </a:rPr>
              <a:t>E’ il problema di chi vuole impedire che nasca un bambino senza avere sentimenti di colpa. </a:t>
            </a:r>
          </a:p>
          <a:p>
            <a:pPr eaLnBrk="1" fontAlgn="auto" hangingPunct="1">
              <a:lnSpc>
                <a:spcPct val="120000"/>
              </a:lnSpc>
              <a:spcAft>
                <a:spcPts val="0"/>
              </a:spcAft>
              <a:buFontTx/>
              <a:buNone/>
              <a:defRPr/>
            </a:pPr>
            <a:r>
              <a:rPr lang="it-IT" altLang="it-IT" sz="1800" dirty="0">
                <a:latin typeface="Arial" panose="020B0604020202020204" pitchFamily="34" charset="0"/>
                <a:cs typeface="Arial" panose="020B0604020202020204" pitchFamily="34" charset="0"/>
              </a:rPr>
              <a:t>Elenchiamo alcune forme di aborto.</a:t>
            </a:r>
          </a:p>
          <a:p>
            <a:pPr eaLnBrk="1" fontAlgn="auto" hangingPunct="1">
              <a:lnSpc>
                <a:spcPct val="80000"/>
              </a:lnSpc>
              <a:spcAft>
                <a:spcPts val="0"/>
              </a:spcAft>
              <a:buFontTx/>
              <a:buNone/>
              <a:defRPr/>
            </a:pPr>
            <a:endParaRPr lang="it-IT" altLang="it-IT" sz="1800" i="1" u="sng" dirty="0">
              <a:latin typeface="Arial" panose="020B0604020202020204" pitchFamily="34" charset="0"/>
              <a:cs typeface="Arial" panose="020B0604020202020204" pitchFamily="34" charset="0"/>
            </a:endParaRPr>
          </a:p>
          <a:p>
            <a:pPr eaLnBrk="1" fontAlgn="auto" hangingPunct="1">
              <a:lnSpc>
                <a:spcPct val="150000"/>
              </a:lnSpc>
              <a:spcAft>
                <a:spcPts val="0"/>
              </a:spcAft>
              <a:buFontTx/>
              <a:buNone/>
              <a:defRPr/>
            </a:pPr>
            <a:r>
              <a:rPr lang="it-IT" altLang="it-IT" sz="1800" b="1" i="1" u="sng" dirty="0">
                <a:latin typeface="Arial" panose="020B0604020202020204" pitchFamily="34" charset="0"/>
                <a:cs typeface="Arial" panose="020B0604020202020204" pitchFamily="34" charset="0"/>
              </a:rPr>
              <a:t>Aborto naturale</a:t>
            </a:r>
            <a:r>
              <a:rPr lang="it-IT" altLang="it-IT" sz="1800" dirty="0">
                <a:latin typeface="Arial" panose="020B0604020202020204" pitchFamily="34" charset="0"/>
                <a:cs typeface="Arial" panose="020B0604020202020204" pitchFamily="34" charset="0"/>
              </a:rPr>
              <a:t>: spontaneo, non volontario; è l’interruzione della gravidanza avvenuta naturalmente per malattia o altro. Non vi è intenzione umana.</a:t>
            </a:r>
          </a:p>
          <a:p>
            <a:pPr eaLnBrk="1" fontAlgn="auto" hangingPunct="1">
              <a:lnSpc>
                <a:spcPct val="80000"/>
              </a:lnSpc>
              <a:spcAft>
                <a:spcPts val="0"/>
              </a:spcAft>
              <a:buFontTx/>
              <a:buNone/>
              <a:defRPr/>
            </a:pPr>
            <a:endParaRPr lang="it-IT" altLang="it-IT" sz="1800" i="1" u="sng" dirty="0">
              <a:latin typeface="Arial" panose="020B0604020202020204" pitchFamily="34" charset="0"/>
              <a:cs typeface="Arial" panose="020B0604020202020204" pitchFamily="34" charset="0"/>
            </a:endParaRPr>
          </a:p>
          <a:p>
            <a:pPr eaLnBrk="1" fontAlgn="auto" hangingPunct="1">
              <a:lnSpc>
                <a:spcPct val="170000"/>
              </a:lnSpc>
              <a:spcBef>
                <a:spcPts val="0"/>
              </a:spcBef>
              <a:spcAft>
                <a:spcPts val="0"/>
              </a:spcAft>
              <a:buFontTx/>
              <a:buNone/>
              <a:defRPr/>
            </a:pPr>
            <a:r>
              <a:rPr lang="it-IT" altLang="it-IT" sz="1800" b="1" i="1" u="sng" dirty="0">
                <a:latin typeface="Arial" panose="020B0604020202020204" pitchFamily="34" charset="0"/>
                <a:cs typeface="Arial" panose="020B0604020202020204" pitchFamily="34" charset="0"/>
              </a:rPr>
              <a:t>Aborto indiretto o terapeutico</a:t>
            </a:r>
            <a:r>
              <a:rPr lang="it-IT" altLang="it-IT" sz="1800" u="sng" dirty="0">
                <a:latin typeface="Arial" panose="020B0604020202020204" pitchFamily="34" charset="0"/>
                <a:cs typeface="Arial" panose="020B0604020202020204" pitchFamily="34" charset="0"/>
              </a:rPr>
              <a:t>:</a:t>
            </a:r>
            <a:r>
              <a:rPr lang="it-IT" altLang="it-IT" sz="1800" dirty="0">
                <a:latin typeface="Arial" panose="020B0604020202020204" pitchFamily="34" charset="0"/>
                <a:cs typeface="Arial" panose="020B0604020202020204" pitchFamily="34" charset="0"/>
              </a:rPr>
              <a:t> quando l'intervento chirurgico non può evitare la morte del feto o dell'embrione; anche in questo caso, non vi è volontà.  Vi è anche l'aborto provocato da negligenza o imprudenza; vi è responsabilità, ma non intenzionalità abortiva diretta; </a:t>
            </a:r>
          </a:p>
          <a:p>
            <a:pPr eaLnBrk="1" fontAlgn="auto" hangingPunct="1">
              <a:lnSpc>
                <a:spcPct val="170000"/>
              </a:lnSpc>
              <a:spcBef>
                <a:spcPts val="0"/>
              </a:spcBef>
              <a:spcAft>
                <a:spcPts val="0"/>
              </a:spcAft>
              <a:buFontTx/>
              <a:buNone/>
              <a:defRPr/>
            </a:pPr>
            <a:endParaRPr lang="it-IT" altLang="it-IT" sz="1800" i="1" u="sng" dirty="0">
              <a:latin typeface="Arial" panose="020B0604020202020204" pitchFamily="34" charset="0"/>
              <a:cs typeface="Arial" panose="020B0604020202020204" pitchFamily="34" charset="0"/>
            </a:endParaRPr>
          </a:p>
          <a:p>
            <a:pPr eaLnBrk="1" fontAlgn="auto" hangingPunct="1">
              <a:lnSpc>
                <a:spcPct val="170000"/>
              </a:lnSpc>
              <a:spcBef>
                <a:spcPts val="0"/>
              </a:spcBef>
              <a:spcAft>
                <a:spcPts val="0"/>
              </a:spcAft>
              <a:buFontTx/>
              <a:buNone/>
              <a:defRPr/>
            </a:pPr>
            <a:r>
              <a:rPr lang="it-IT" altLang="it-IT" sz="1800" b="1" i="1" u="sng" dirty="0">
                <a:latin typeface="Arial" panose="020B0604020202020204" pitchFamily="34" charset="0"/>
                <a:cs typeface="Arial" panose="020B0604020202020204" pitchFamily="34" charset="0"/>
              </a:rPr>
              <a:t>Aborto colposo o volontario</a:t>
            </a:r>
            <a:r>
              <a:rPr lang="it-IT" altLang="it-IT" sz="1800" b="1" dirty="0">
                <a:latin typeface="Arial" panose="020B0604020202020204" pitchFamily="34" charset="0"/>
                <a:cs typeface="Arial" panose="020B0604020202020204" pitchFamily="34" charset="0"/>
              </a:rPr>
              <a:t>:</a:t>
            </a:r>
            <a:r>
              <a:rPr lang="it-IT" altLang="it-IT" sz="1800" dirty="0">
                <a:latin typeface="Arial" panose="020B0604020202020204" pitchFamily="34" charset="0"/>
                <a:cs typeface="Arial" panose="020B0604020202020204" pitchFamily="34" charset="0"/>
              </a:rPr>
              <a:t> è la soppressione volontaria di un essere umano.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058">
                                            <p:txEl>
                                              <p:pRg st="6" end="6"/>
                                            </p:txEl>
                                          </p:spTgt>
                                        </p:tgtEl>
                                        <p:attrNameLst>
                                          <p:attrName>style.visibility</p:attrName>
                                        </p:attrNameLst>
                                      </p:cBhvr>
                                      <p:to>
                                        <p:strVal val="visible"/>
                                      </p:to>
                                    </p:set>
                                    <p:animEffect transition="in" filter="fade">
                                      <p:cBhvr>
                                        <p:cTn id="7" dur="1000"/>
                                        <p:tgtEl>
                                          <p:spTgt spid="45058">
                                            <p:txEl>
                                              <p:pRg st="6" end="6"/>
                                            </p:txEl>
                                          </p:spTgt>
                                        </p:tgtEl>
                                      </p:cBhvr>
                                    </p:animEffect>
                                    <p:anim calcmode="lin" valueType="num">
                                      <p:cBhvr>
                                        <p:cTn id="8" dur="1000" fill="hold"/>
                                        <p:tgtEl>
                                          <p:spTgt spid="45058">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4505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5058">
                                            <p:txEl>
                                              <p:pRg st="8" end="8"/>
                                            </p:txEl>
                                          </p:spTgt>
                                        </p:tgtEl>
                                        <p:attrNameLst>
                                          <p:attrName>style.visibility</p:attrName>
                                        </p:attrNameLst>
                                      </p:cBhvr>
                                      <p:to>
                                        <p:strVal val="visible"/>
                                      </p:to>
                                    </p:set>
                                    <p:animEffect transition="in" filter="fade">
                                      <p:cBhvr>
                                        <p:cTn id="14" dur="1000"/>
                                        <p:tgtEl>
                                          <p:spTgt spid="45058">
                                            <p:txEl>
                                              <p:pRg st="8" end="8"/>
                                            </p:txEl>
                                          </p:spTgt>
                                        </p:tgtEl>
                                      </p:cBhvr>
                                    </p:animEffect>
                                    <p:anim calcmode="lin" valueType="num">
                                      <p:cBhvr>
                                        <p:cTn id="15" dur="1000" fill="hold"/>
                                        <p:tgtEl>
                                          <p:spTgt spid="45058">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4505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5058">
                                            <p:txEl>
                                              <p:pRg st="10" end="10"/>
                                            </p:txEl>
                                          </p:spTgt>
                                        </p:tgtEl>
                                        <p:attrNameLst>
                                          <p:attrName>style.visibility</p:attrName>
                                        </p:attrNameLst>
                                      </p:cBhvr>
                                      <p:to>
                                        <p:strVal val="visible"/>
                                      </p:to>
                                    </p:set>
                                    <p:animEffect transition="in" filter="fade">
                                      <p:cBhvr>
                                        <p:cTn id="21" dur="1000"/>
                                        <p:tgtEl>
                                          <p:spTgt spid="45058">
                                            <p:txEl>
                                              <p:pRg st="10" end="10"/>
                                            </p:txEl>
                                          </p:spTgt>
                                        </p:tgtEl>
                                      </p:cBhvr>
                                    </p:animEffect>
                                    <p:anim calcmode="lin" valueType="num">
                                      <p:cBhvr>
                                        <p:cTn id="22" dur="1000" fill="hold"/>
                                        <p:tgtEl>
                                          <p:spTgt spid="45058">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4505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43372" y="188640"/>
            <a:ext cx="11305256" cy="6480720"/>
          </a:xfrm>
        </p:spPr>
        <p:txBody>
          <a:bodyPr/>
          <a:lstStyle/>
          <a:p>
            <a:pPr marL="0" indent="0">
              <a:lnSpc>
                <a:spcPct val="200000"/>
              </a:lnSpc>
              <a:buNone/>
            </a:pPr>
            <a:r>
              <a:rPr lang="it-IT" altLang="it-IT" sz="2000" b="1" dirty="0">
                <a:latin typeface="Arial" panose="020B0604020202020204" pitchFamily="34" charset="0"/>
                <a:cs typeface="Arial" panose="020B0604020202020204" pitchFamily="34" charset="0"/>
              </a:rPr>
              <a:t>- Per le religioni</a:t>
            </a:r>
            <a:r>
              <a:rPr lang="it-IT" altLang="it-IT" sz="2000" dirty="0">
                <a:latin typeface="Arial" panose="020B0604020202020204" pitchFamily="34" charset="0"/>
                <a:cs typeface="Arial" panose="020B0604020202020204" pitchFamily="34" charset="0"/>
              </a:rPr>
              <a:t>, in generale, compreso quella cattolica, l’embrione ha una anima, ha un progetto di amore in continuo divenire, pertanto l’aborto volontario viene considerato una scelta molto grave, contro la volontà del Dio Creatore, somigliante ad un omicidio colposo intenzionato nei confronti di un essere umano più debole e indifeso; esso si pratica nel silenzio, nell'anonimato e per alcune leggi senza che si debba scontrare pena di reato. </a:t>
            </a:r>
          </a:p>
          <a:p>
            <a:pPr marL="0" indent="0">
              <a:lnSpc>
                <a:spcPct val="200000"/>
              </a:lnSpc>
              <a:buNone/>
            </a:pPr>
            <a:r>
              <a:rPr lang="it-IT" altLang="it-IT" sz="2000" dirty="0">
                <a:latin typeface="Arial" panose="020B0604020202020204" pitchFamily="34" charset="0"/>
                <a:cs typeface="Arial" panose="020B0604020202020204" pitchFamily="34" charset="0"/>
              </a:rPr>
              <a:t>Inoltre l’aborto sottintenderebbe che la vita della madre è più importante della vita umana del figlio embrionale, e che soprattutto la donna (e l’uomo…?) ha la libertà piena e assoluta di decidere sulla vita/morte del figlio embrionale.</a:t>
            </a:r>
          </a:p>
          <a:p>
            <a:pPr marL="0" indent="0">
              <a:lnSpc>
                <a:spcPct val="200000"/>
              </a:lnSpc>
              <a:buNone/>
            </a:pPr>
            <a:r>
              <a:rPr lang="it-IT" altLang="it-IT" sz="2000" b="1" dirty="0">
                <a:latin typeface="Arial" panose="020B0604020202020204" pitchFamily="34" charset="0"/>
                <a:cs typeface="Arial" panose="020B0604020202020204" pitchFamily="34" charset="0"/>
              </a:rPr>
              <a:t>- Per la bioetica, </a:t>
            </a:r>
            <a:r>
              <a:rPr lang="it-IT" altLang="it-IT" sz="2000" dirty="0">
                <a:latin typeface="Arial" panose="020B0604020202020204" pitchFamily="34" charset="0"/>
                <a:cs typeface="Arial" panose="020B0604020202020204" pitchFamily="34" charset="0"/>
              </a:rPr>
              <a:t>facendo riferimento su quello che afferma la scienza, è la soppressione di un organismo vivente del genere umano.</a:t>
            </a:r>
            <a:endParaRPr lang="it-IT" sz="2000" dirty="0"/>
          </a:p>
        </p:txBody>
      </p:sp>
    </p:spTree>
    <p:extLst>
      <p:ext uri="{BB962C8B-B14F-4D97-AF65-F5344CB8AC3E}">
        <p14:creationId xmlns:p14="http://schemas.microsoft.com/office/powerpoint/2010/main" val="28151887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3392" y="188640"/>
            <a:ext cx="10945216" cy="6480720"/>
          </a:xfrm>
        </p:spPr>
        <p:txBody>
          <a:bodyPr/>
          <a:lstStyle/>
          <a:p>
            <a:pPr>
              <a:lnSpc>
                <a:spcPct val="150000"/>
              </a:lnSpc>
            </a:pPr>
            <a:r>
              <a:rPr lang="it-IT" sz="3200" b="1" dirty="0">
                <a:latin typeface="Arial" panose="020B0604020202020204" pitchFamily="34" charset="0"/>
                <a:cs typeface="Arial" panose="020B0604020202020204" pitchFamily="34" charset="0"/>
              </a:rPr>
              <a:t>Legge 194 sull’interruzione di gravidanza in Italia</a:t>
            </a:r>
            <a:r>
              <a:rPr lang="it-IT" sz="3200" dirty="0">
                <a:latin typeface="Arial" panose="020B0604020202020204" pitchFamily="34" charset="0"/>
                <a:cs typeface="Arial" panose="020B0604020202020204" pitchFamily="34" charset="0"/>
              </a:rPr>
              <a:t/>
            </a:r>
            <a:br>
              <a:rPr lang="it-IT" sz="3200" dirty="0">
                <a:latin typeface="Arial" panose="020B0604020202020204" pitchFamily="34" charset="0"/>
                <a:cs typeface="Arial" panose="020B0604020202020204" pitchFamily="34" charset="0"/>
              </a:rPr>
            </a:br>
            <a:r>
              <a:rPr lang="it-IT" sz="2400" dirty="0">
                <a:latin typeface="Arial" panose="020B0604020202020204" pitchFamily="34" charset="0"/>
                <a:cs typeface="Arial" panose="020B0604020202020204" pitchFamily="34" charset="0"/>
              </a:rPr>
              <a:t>link utili:</a:t>
            </a:r>
            <a:br>
              <a:rPr lang="it-IT" sz="2400" dirty="0">
                <a:latin typeface="Arial" panose="020B0604020202020204" pitchFamily="34" charset="0"/>
                <a:cs typeface="Arial" panose="020B0604020202020204" pitchFamily="34" charset="0"/>
              </a:rPr>
            </a:br>
            <a:r>
              <a:rPr lang="it-IT" sz="2400" dirty="0">
                <a:latin typeface="Arial" panose="020B0604020202020204" pitchFamily="34" charset="0"/>
                <a:cs typeface="Arial" panose="020B0604020202020204" pitchFamily="34" charset="0"/>
              </a:rPr>
              <a:t>Ministero della salute:</a:t>
            </a:r>
            <a:br>
              <a:rPr lang="it-IT" sz="2400" dirty="0">
                <a:latin typeface="Arial" panose="020B0604020202020204" pitchFamily="34" charset="0"/>
                <a:cs typeface="Arial" panose="020B0604020202020204" pitchFamily="34" charset="0"/>
              </a:rPr>
            </a:br>
            <a:r>
              <a:rPr lang="it-IT" sz="2400" dirty="0">
                <a:latin typeface="Arial" panose="020B0604020202020204" pitchFamily="34" charset="0"/>
                <a:cs typeface="Arial" panose="020B0604020202020204" pitchFamily="34" charset="0"/>
                <a:hlinkClick r:id="rId2"/>
              </a:rPr>
              <a:t>https://www.trovanorme.salute.gov.it/norme/dettaglioAtto?id=22302</a:t>
            </a:r>
            <a:r>
              <a:rPr lang="it-IT" sz="2400" dirty="0">
                <a:latin typeface="Arial" panose="020B0604020202020204" pitchFamily="34" charset="0"/>
                <a:cs typeface="Arial" panose="020B0604020202020204" pitchFamily="34" charset="0"/>
              </a:rPr>
              <a:t/>
            </a:r>
            <a:br>
              <a:rPr lang="it-IT" sz="2400" dirty="0">
                <a:latin typeface="Arial" panose="020B0604020202020204" pitchFamily="34" charset="0"/>
                <a:cs typeface="Arial" panose="020B0604020202020204" pitchFamily="34" charset="0"/>
              </a:rPr>
            </a:br>
            <a:r>
              <a:rPr lang="it-IT" sz="900" dirty="0"/>
              <a:t/>
            </a:r>
            <a:br>
              <a:rPr lang="it-IT" sz="900" dirty="0"/>
            </a:br>
            <a:r>
              <a:rPr lang="it-IT" sz="900" dirty="0"/>
              <a:t>- - - - - - - - - - - - - - </a:t>
            </a:r>
            <a:r>
              <a:rPr lang="it-IT" sz="800" dirty="0"/>
              <a:t/>
            </a:r>
            <a:br>
              <a:rPr lang="it-IT" sz="800" dirty="0"/>
            </a:br>
            <a:r>
              <a:rPr lang="it-IT" sz="2400" dirty="0">
                <a:hlinkClick r:id="rId3"/>
              </a:rPr>
              <a:t>http://www.salute.gov.it/portale/donna/dettaglioContenutiDonna.jsp?lingua=italiano&amp;id=4476&amp;area=Salute+donna&amp;menu=societa</a:t>
            </a:r>
            <a:r>
              <a:rPr lang="it-IT" sz="2400" dirty="0"/>
              <a:t/>
            </a:r>
            <a:br>
              <a:rPr lang="it-IT" sz="2400" dirty="0"/>
            </a:br>
            <a:r>
              <a:rPr lang="it-IT" sz="2400" dirty="0"/>
              <a:t/>
            </a:r>
            <a:br>
              <a:rPr lang="it-IT" sz="2400" dirty="0"/>
            </a:br>
            <a:r>
              <a:rPr lang="it-IT" sz="2400" dirty="0"/>
              <a:t>da </a:t>
            </a:r>
            <a:r>
              <a:rPr lang="it-IT" sz="2400" dirty="0" err="1"/>
              <a:t>wikipedia</a:t>
            </a:r>
            <a:r>
              <a:rPr lang="it-IT" sz="2400" dirty="0"/>
              <a:t>   </a:t>
            </a:r>
            <a:r>
              <a:rPr lang="it-IT" sz="2400" dirty="0">
                <a:hlinkClick r:id="rId4"/>
              </a:rPr>
              <a:t>https://it.wikipedia.org/wiki/Legislazioni_sull%27aborto</a:t>
            </a:r>
            <a:r>
              <a:rPr lang="it-IT" sz="2400" dirty="0"/>
              <a:t/>
            </a:r>
            <a:br>
              <a:rPr lang="it-IT" sz="2400" dirty="0"/>
            </a:br>
            <a:endParaRPr lang="it-IT" sz="2400" dirty="0"/>
          </a:p>
        </p:txBody>
      </p:sp>
    </p:spTree>
    <p:extLst>
      <p:ext uri="{BB962C8B-B14F-4D97-AF65-F5344CB8AC3E}">
        <p14:creationId xmlns:p14="http://schemas.microsoft.com/office/powerpoint/2010/main" val="1926971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7FAFD"/>
            </a:gs>
            <a:gs pos="0">
              <a:srgbClr val="B5D2EC"/>
            </a:gs>
            <a:gs pos="81000">
              <a:srgbClr val="000099"/>
            </a:gs>
            <a:gs pos="100000">
              <a:srgbClr val="CEE1F2"/>
            </a:gs>
          </a:gsLst>
          <a:path path="rect">
            <a:fillToRect l="50000" t="50000" r="50000" b="50000"/>
          </a:path>
        </a:gradFill>
        <a:effectLst/>
      </p:bgPr>
    </p:bg>
    <p:spTree>
      <p:nvGrpSpPr>
        <p:cNvPr id="1" name=""/>
        <p:cNvGrpSpPr/>
        <p:nvPr/>
      </p:nvGrpSpPr>
      <p:grpSpPr>
        <a:xfrm>
          <a:off x="0" y="0"/>
          <a:ext cx="0" cy="0"/>
          <a:chOff x="0" y="0"/>
          <a:chExt cx="0" cy="0"/>
        </a:xfrm>
      </p:grpSpPr>
      <p:sp>
        <p:nvSpPr>
          <p:cNvPr id="49154" name="Rectangle 2" descr="Stampati"/>
          <p:cNvSpPr>
            <a:spLocks noGrp="1" noChangeArrowheads="1"/>
          </p:cNvSpPr>
          <p:nvPr>
            <p:ph idx="1"/>
          </p:nvPr>
        </p:nvSpPr>
        <p:spPr>
          <a:xfrm>
            <a:off x="515938" y="333375"/>
            <a:ext cx="11160125" cy="6191250"/>
          </a:xfrm>
          <a:solidFill>
            <a:schemeClr val="accent4">
              <a:lumMod val="20000"/>
              <a:lumOff val="80000"/>
            </a:schemeClr>
          </a:solidFill>
        </p:spPr>
        <p:txBody>
          <a:bodyPr rtlCol="0">
            <a:normAutofit fontScale="92500" lnSpcReduction="20000"/>
          </a:bodyPr>
          <a:lstStyle/>
          <a:p>
            <a:pPr marL="0" indent="0" algn="ctr" eaLnBrk="1" fontAlgn="auto" hangingPunct="1">
              <a:lnSpc>
                <a:spcPct val="150000"/>
              </a:lnSpc>
              <a:spcAft>
                <a:spcPts val="0"/>
              </a:spcAft>
              <a:buFont typeface="Arial" panose="020B0604020202020204" pitchFamily="34" charset="0"/>
              <a:buNone/>
              <a:defRPr/>
            </a:pPr>
            <a:r>
              <a:rPr lang="it-IT" altLang="it-IT" sz="4400" b="1" dirty="0">
                <a:latin typeface="Arial" panose="020B0604020202020204" pitchFamily="34" charset="0"/>
                <a:cs typeface="Arial" panose="020B0604020202020204" pitchFamily="34" charset="0"/>
              </a:rPr>
              <a:t>ATTENZIONE</a:t>
            </a:r>
          </a:p>
          <a:p>
            <a:pPr marL="609600" indent="-609600" eaLnBrk="1" fontAlgn="auto" hangingPunct="1">
              <a:lnSpc>
                <a:spcPct val="150000"/>
              </a:lnSpc>
              <a:spcAft>
                <a:spcPts val="0"/>
              </a:spcAft>
              <a:buFontTx/>
              <a:buAutoNum type="arabicPeriod"/>
              <a:defRPr/>
            </a:pPr>
            <a:r>
              <a:rPr lang="it-IT" altLang="it-IT" sz="2400" b="1" dirty="0">
                <a:latin typeface="Arial" panose="020B0604020202020204" pitchFamily="34" charset="0"/>
                <a:cs typeface="Arial" panose="020B0604020202020204" pitchFamily="34" charset="0"/>
              </a:rPr>
              <a:t>Non ci sarà mai un </a:t>
            </a:r>
            <a:r>
              <a:rPr lang="it-IT" altLang="it-IT" sz="2400" b="1" dirty="0">
                <a:solidFill>
                  <a:srgbClr val="0070C0"/>
                </a:solidFill>
                <a:latin typeface="Arial" panose="020B0604020202020204" pitchFamily="34" charset="0"/>
                <a:cs typeface="Arial" panose="020B0604020202020204" pitchFamily="34" charset="0"/>
              </a:rPr>
              <a:t>PROGRESSO  ECONOMICO </a:t>
            </a:r>
            <a:r>
              <a:rPr lang="it-IT" altLang="it-IT" sz="2400" b="1" dirty="0">
                <a:latin typeface="Arial" panose="020B0604020202020204" pitchFamily="34" charset="0"/>
                <a:cs typeface="Arial" panose="020B0604020202020204" pitchFamily="34" charset="0"/>
              </a:rPr>
              <a:t>se prima non c’è stato un </a:t>
            </a:r>
            <a:r>
              <a:rPr lang="it-IT" altLang="it-IT" sz="2400" b="1" dirty="0">
                <a:solidFill>
                  <a:srgbClr val="0070C0"/>
                </a:solidFill>
                <a:latin typeface="Arial" panose="020B0604020202020204" pitchFamily="34" charset="0"/>
                <a:cs typeface="Arial" panose="020B0604020202020204" pitchFamily="34" charset="0"/>
              </a:rPr>
              <a:t>PROGRESSO MORALE (Etico)</a:t>
            </a:r>
            <a:r>
              <a:rPr lang="it-IT" altLang="it-IT" sz="2400" b="1" dirty="0">
                <a:latin typeface="Arial" panose="020B0604020202020204" pitchFamily="34" charset="0"/>
                <a:cs typeface="Arial" panose="020B0604020202020204" pitchFamily="34" charset="0"/>
              </a:rPr>
              <a:t>.</a:t>
            </a:r>
          </a:p>
          <a:p>
            <a:pPr marL="609600" indent="-609600" eaLnBrk="1" fontAlgn="auto" hangingPunct="1">
              <a:lnSpc>
                <a:spcPct val="150000"/>
              </a:lnSpc>
              <a:spcAft>
                <a:spcPts val="0"/>
              </a:spcAft>
              <a:buFontTx/>
              <a:buAutoNum type="arabicPeriod"/>
              <a:defRPr/>
            </a:pPr>
            <a:endParaRPr lang="it-IT" altLang="it-IT" sz="1500" b="1" dirty="0">
              <a:latin typeface="Arial" panose="020B0604020202020204" pitchFamily="34" charset="0"/>
              <a:cs typeface="Arial" panose="020B0604020202020204" pitchFamily="34" charset="0"/>
            </a:endParaRPr>
          </a:p>
          <a:p>
            <a:pPr marL="609600" indent="-609600" eaLnBrk="1" fontAlgn="auto" hangingPunct="1">
              <a:lnSpc>
                <a:spcPct val="150000"/>
              </a:lnSpc>
              <a:spcAft>
                <a:spcPts val="0"/>
              </a:spcAft>
              <a:buFontTx/>
              <a:buAutoNum type="arabicPeriod"/>
              <a:defRPr/>
            </a:pPr>
            <a:r>
              <a:rPr lang="it-IT" altLang="it-IT" sz="2400" b="1" dirty="0">
                <a:latin typeface="Arial" panose="020B0604020202020204" pitchFamily="34" charset="0"/>
                <a:cs typeface="Arial" panose="020B0604020202020204" pitchFamily="34" charset="0"/>
              </a:rPr>
              <a:t>Non ci sarà mai </a:t>
            </a:r>
            <a:r>
              <a:rPr lang="it-IT" altLang="it-IT" sz="2400" b="1" dirty="0">
                <a:solidFill>
                  <a:srgbClr val="0070C0"/>
                </a:solidFill>
                <a:latin typeface="Arial" panose="020B0604020202020204" pitchFamily="34" charset="0"/>
                <a:cs typeface="Arial" panose="020B0604020202020204" pitchFamily="34" charset="0"/>
              </a:rPr>
              <a:t>PACE</a:t>
            </a:r>
            <a:r>
              <a:rPr lang="it-IT" altLang="it-IT" sz="2400" b="1" dirty="0">
                <a:latin typeface="Arial" panose="020B0604020202020204" pitchFamily="34" charset="0"/>
                <a:cs typeface="Arial" panose="020B0604020202020204" pitchFamily="34" charset="0"/>
              </a:rPr>
              <a:t>  se prima non c’è la </a:t>
            </a:r>
            <a:r>
              <a:rPr lang="it-IT" altLang="it-IT" sz="2400" b="1" dirty="0">
                <a:solidFill>
                  <a:srgbClr val="0070C0"/>
                </a:solidFill>
                <a:latin typeface="Arial" panose="020B0604020202020204" pitchFamily="34" charset="0"/>
                <a:cs typeface="Arial" panose="020B0604020202020204" pitchFamily="34" charset="0"/>
              </a:rPr>
              <a:t>LIBERTA’</a:t>
            </a:r>
            <a:r>
              <a:rPr lang="it-IT" altLang="it-IT" sz="2400" b="1" dirty="0">
                <a:latin typeface="Arial" panose="020B0604020202020204" pitchFamily="34" charset="0"/>
                <a:cs typeface="Arial" panose="020B0604020202020204" pitchFamily="34" charset="0"/>
              </a:rPr>
              <a:t>. </a:t>
            </a:r>
          </a:p>
          <a:p>
            <a:pPr marL="609600" indent="-609600" eaLnBrk="1" fontAlgn="auto" hangingPunct="1">
              <a:lnSpc>
                <a:spcPct val="150000"/>
              </a:lnSpc>
              <a:spcAft>
                <a:spcPts val="0"/>
              </a:spcAft>
              <a:buFontTx/>
              <a:buAutoNum type="arabicPeriod"/>
              <a:defRPr/>
            </a:pPr>
            <a:r>
              <a:rPr lang="it-IT" altLang="it-IT" sz="2400" b="1" dirty="0">
                <a:latin typeface="Arial" panose="020B0604020202020204" pitchFamily="34" charset="0"/>
                <a:cs typeface="Arial" panose="020B0604020202020204" pitchFamily="34" charset="0"/>
              </a:rPr>
              <a:t>La libertà permette la pace fra gli uomini. E’ sufficiente la libertà?</a:t>
            </a:r>
          </a:p>
          <a:p>
            <a:pPr marL="609600" indent="-609600" eaLnBrk="1" fontAlgn="auto" hangingPunct="1">
              <a:lnSpc>
                <a:spcPct val="150000"/>
              </a:lnSpc>
              <a:spcAft>
                <a:spcPts val="0"/>
              </a:spcAft>
              <a:buFontTx/>
              <a:buAutoNum type="arabicPeriod"/>
              <a:defRPr/>
            </a:pPr>
            <a:endParaRPr lang="it-IT" altLang="it-IT" sz="1500" b="1" dirty="0">
              <a:latin typeface="Arial" panose="020B0604020202020204" pitchFamily="34" charset="0"/>
              <a:cs typeface="Arial" panose="020B0604020202020204" pitchFamily="34" charset="0"/>
            </a:endParaRPr>
          </a:p>
          <a:p>
            <a:pPr marL="609600" indent="-609600" eaLnBrk="1" fontAlgn="auto" hangingPunct="1">
              <a:lnSpc>
                <a:spcPct val="150000"/>
              </a:lnSpc>
              <a:spcAft>
                <a:spcPts val="0"/>
              </a:spcAft>
              <a:buFontTx/>
              <a:buAutoNum type="arabicPeriod"/>
              <a:defRPr/>
            </a:pPr>
            <a:r>
              <a:rPr lang="it-IT" altLang="it-IT" sz="2400" b="1" dirty="0">
                <a:latin typeface="Arial" panose="020B0604020202020204" pitchFamily="34" charset="0"/>
                <a:cs typeface="Arial" panose="020B0604020202020204" pitchFamily="34" charset="0"/>
              </a:rPr>
              <a:t>La </a:t>
            </a:r>
            <a:r>
              <a:rPr lang="it-IT" altLang="it-IT" sz="2400" b="1" dirty="0">
                <a:solidFill>
                  <a:srgbClr val="0070C0"/>
                </a:solidFill>
                <a:latin typeface="Arial" panose="020B0604020202020204" pitchFamily="34" charset="0"/>
                <a:cs typeface="Arial" panose="020B0604020202020204" pitchFamily="34" charset="0"/>
              </a:rPr>
              <a:t>VERITA’  </a:t>
            </a:r>
            <a:r>
              <a:rPr lang="it-IT" altLang="it-IT" sz="2400" b="1" dirty="0">
                <a:latin typeface="Arial" panose="020B0604020202020204" pitchFamily="34" charset="0"/>
                <a:cs typeface="Arial" panose="020B0604020202020204" pitchFamily="34" charset="0"/>
              </a:rPr>
              <a:t>rende le persone libere. </a:t>
            </a:r>
          </a:p>
          <a:p>
            <a:pPr marL="609600" indent="-609600" eaLnBrk="1" fontAlgn="auto" hangingPunct="1">
              <a:lnSpc>
                <a:spcPct val="150000"/>
              </a:lnSpc>
              <a:spcAft>
                <a:spcPts val="0"/>
              </a:spcAft>
              <a:buFontTx/>
              <a:buAutoNum type="arabicPeriod"/>
              <a:defRPr/>
            </a:pPr>
            <a:r>
              <a:rPr lang="it-IT" altLang="it-IT" sz="2400" b="1" dirty="0">
                <a:latin typeface="Arial" panose="020B0604020202020204" pitchFamily="34" charset="0"/>
                <a:cs typeface="Arial" panose="020B0604020202020204" pitchFamily="34" charset="0"/>
              </a:rPr>
              <a:t>Le persone oneste sono spesso le più libere?</a:t>
            </a:r>
          </a:p>
          <a:p>
            <a:pPr marL="609600" indent="-609600" eaLnBrk="1" fontAlgn="auto" hangingPunct="1">
              <a:lnSpc>
                <a:spcPct val="150000"/>
              </a:lnSpc>
              <a:spcAft>
                <a:spcPts val="0"/>
              </a:spcAft>
              <a:buFontTx/>
              <a:buAutoNum type="arabicPeriod"/>
              <a:defRPr/>
            </a:pPr>
            <a:endParaRPr lang="it-IT" altLang="it-IT" sz="1400" b="1" dirty="0">
              <a:latin typeface="Arial" panose="020B0604020202020204" pitchFamily="34" charset="0"/>
              <a:cs typeface="Arial" panose="020B0604020202020204" pitchFamily="34" charset="0"/>
            </a:endParaRPr>
          </a:p>
          <a:p>
            <a:pPr marL="609600" indent="-609600" eaLnBrk="1" fontAlgn="auto" hangingPunct="1">
              <a:lnSpc>
                <a:spcPct val="150000"/>
              </a:lnSpc>
              <a:spcAft>
                <a:spcPts val="0"/>
              </a:spcAft>
              <a:buFontTx/>
              <a:buAutoNum type="arabicPeriod"/>
              <a:defRPr/>
            </a:pPr>
            <a:r>
              <a:rPr lang="it-IT" altLang="it-IT" sz="2400" b="1" dirty="0">
                <a:latin typeface="Arial" panose="020B0604020202020204" pitchFamily="34" charset="0"/>
                <a:cs typeface="Arial" panose="020B0604020202020204" pitchFamily="34" charset="0"/>
              </a:rPr>
              <a:t>La </a:t>
            </a:r>
            <a:r>
              <a:rPr lang="it-IT" altLang="it-IT" sz="2400" b="1" dirty="0">
                <a:solidFill>
                  <a:srgbClr val="0070C0"/>
                </a:solidFill>
                <a:latin typeface="Arial" panose="020B0604020202020204" pitchFamily="34" charset="0"/>
                <a:cs typeface="Arial" panose="020B0604020202020204" pitchFamily="34" charset="0"/>
              </a:rPr>
              <a:t>LIBERTA’  </a:t>
            </a:r>
            <a:r>
              <a:rPr lang="it-IT" altLang="it-IT" sz="2400" b="1">
                <a:latin typeface="Arial" panose="020B0604020202020204" pitchFamily="34" charset="0"/>
                <a:cs typeface="Arial" panose="020B0604020202020204" pitchFamily="34" charset="0"/>
              </a:rPr>
              <a:t>può esistere </a:t>
            </a:r>
            <a:r>
              <a:rPr lang="it-IT" altLang="it-IT" sz="2400" b="1" dirty="0">
                <a:latin typeface="Arial" panose="020B0604020202020204" pitchFamily="34" charset="0"/>
                <a:cs typeface="Arial" panose="020B0604020202020204" pitchFamily="34" charset="0"/>
              </a:rPr>
              <a:t>solo quando c’è GIUSTIZIA.</a:t>
            </a:r>
          </a:p>
        </p:txBody>
      </p:sp>
    </p:spTree>
    <p:extLst>
      <p:ext uri="{BB962C8B-B14F-4D97-AF65-F5344CB8AC3E}">
        <p14:creationId xmlns:p14="http://schemas.microsoft.com/office/powerpoint/2010/main" val="2309239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9154">
                                            <p:txEl>
                                              <p:pRg st="1" end="1"/>
                                            </p:txEl>
                                          </p:spTgt>
                                        </p:tgtEl>
                                        <p:attrNameLst>
                                          <p:attrName>style.visibility</p:attrName>
                                        </p:attrNameLst>
                                      </p:cBhvr>
                                      <p:to>
                                        <p:strVal val="visible"/>
                                      </p:to>
                                    </p:set>
                                    <p:anim calcmode="lin" valueType="num">
                                      <p:cBhvr>
                                        <p:cTn id="7" dur="2000" fill="hold"/>
                                        <p:tgtEl>
                                          <p:spTgt spid="49154">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49154">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49154">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49154">
                                            <p:txEl>
                                              <p:pRg st="3" end="3"/>
                                            </p:txEl>
                                          </p:spTgt>
                                        </p:tgtEl>
                                        <p:attrNameLst>
                                          <p:attrName>style.visibility</p:attrName>
                                        </p:attrNameLst>
                                      </p:cBhvr>
                                      <p:to>
                                        <p:strVal val="visible"/>
                                      </p:to>
                                    </p:set>
                                    <p:anim calcmode="lin" valueType="num">
                                      <p:cBhvr>
                                        <p:cTn id="14" dur="2000" fill="hold"/>
                                        <p:tgtEl>
                                          <p:spTgt spid="49154">
                                            <p:txEl>
                                              <p:pRg st="3" end="3"/>
                                            </p:txEl>
                                          </p:spTgt>
                                        </p:tgtEl>
                                        <p:attrNameLst>
                                          <p:attrName>ppt_w</p:attrName>
                                        </p:attrNameLst>
                                      </p:cBhvr>
                                      <p:tavLst>
                                        <p:tav tm="0">
                                          <p:val>
                                            <p:fltVal val="0"/>
                                          </p:val>
                                        </p:tav>
                                        <p:tav tm="100000">
                                          <p:val>
                                            <p:strVal val="#ppt_w"/>
                                          </p:val>
                                        </p:tav>
                                      </p:tavLst>
                                    </p:anim>
                                    <p:anim calcmode="lin" valueType="num">
                                      <p:cBhvr>
                                        <p:cTn id="15" dur="2000" fill="hold"/>
                                        <p:tgtEl>
                                          <p:spTgt spid="49154">
                                            <p:txEl>
                                              <p:pRg st="3" end="3"/>
                                            </p:txEl>
                                          </p:spTgt>
                                        </p:tgtEl>
                                        <p:attrNameLst>
                                          <p:attrName>ppt_h</p:attrName>
                                        </p:attrNameLst>
                                      </p:cBhvr>
                                      <p:tavLst>
                                        <p:tav tm="0">
                                          <p:val>
                                            <p:fltVal val="0"/>
                                          </p:val>
                                        </p:tav>
                                        <p:tav tm="100000">
                                          <p:val>
                                            <p:strVal val="#ppt_h"/>
                                          </p:val>
                                        </p:tav>
                                      </p:tavLst>
                                    </p:anim>
                                    <p:animEffect transition="in" filter="fade">
                                      <p:cBhvr>
                                        <p:cTn id="16" dur="2000"/>
                                        <p:tgtEl>
                                          <p:spTgt spid="4915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9154">
                                            <p:txEl>
                                              <p:pRg st="4" end="4"/>
                                            </p:txEl>
                                          </p:spTgt>
                                        </p:tgtEl>
                                        <p:attrNameLst>
                                          <p:attrName>style.visibility</p:attrName>
                                        </p:attrNameLst>
                                      </p:cBhvr>
                                      <p:to>
                                        <p:strVal val="visible"/>
                                      </p:to>
                                    </p:set>
                                    <p:anim calcmode="lin" valueType="num">
                                      <p:cBhvr>
                                        <p:cTn id="21" dur="2000" fill="hold"/>
                                        <p:tgtEl>
                                          <p:spTgt spid="49154">
                                            <p:txEl>
                                              <p:pRg st="4" end="4"/>
                                            </p:txEl>
                                          </p:spTgt>
                                        </p:tgtEl>
                                        <p:attrNameLst>
                                          <p:attrName>ppt_w</p:attrName>
                                        </p:attrNameLst>
                                      </p:cBhvr>
                                      <p:tavLst>
                                        <p:tav tm="0">
                                          <p:val>
                                            <p:fltVal val="0"/>
                                          </p:val>
                                        </p:tav>
                                        <p:tav tm="100000">
                                          <p:val>
                                            <p:strVal val="#ppt_w"/>
                                          </p:val>
                                        </p:tav>
                                      </p:tavLst>
                                    </p:anim>
                                    <p:anim calcmode="lin" valueType="num">
                                      <p:cBhvr>
                                        <p:cTn id="22" dur="2000" fill="hold"/>
                                        <p:tgtEl>
                                          <p:spTgt spid="49154">
                                            <p:txEl>
                                              <p:pRg st="4" end="4"/>
                                            </p:txEl>
                                          </p:spTgt>
                                        </p:tgtEl>
                                        <p:attrNameLst>
                                          <p:attrName>ppt_h</p:attrName>
                                        </p:attrNameLst>
                                      </p:cBhvr>
                                      <p:tavLst>
                                        <p:tav tm="0">
                                          <p:val>
                                            <p:fltVal val="0"/>
                                          </p:val>
                                        </p:tav>
                                        <p:tav tm="100000">
                                          <p:val>
                                            <p:strVal val="#ppt_h"/>
                                          </p:val>
                                        </p:tav>
                                      </p:tavLst>
                                    </p:anim>
                                    <p:animEffect transition="in" filter="fade">
                                      <p:cBhvr>
                                        <p:cTn id="23" dur="2000"/>
                                        <p:tgtEl>
                                          <p:spTgt spid="49154">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49154">
                                            <p:txEl>
                                              <p:pRg st="6" end="6"/>
                                            </p:txEl>
                                          </p:spTgt>
                                        </p:tgtEl>
                                        <p:attrNameLst>
                                          <p:attrName>style.visibility</p:attrName>
                                        </p:attrNameLst>
                                      </p:cBhvr>
                                      <p:to>
                                        <p:strVal val="visible"/>
                                      </p:to>
                                    </p:set>
                                    <p:anim calcmode="lin" valueType="num">
                                      <p:cBhvr>
                                        <p:cTn id="28" dur="2000" fill="hold"/>
                                        <p:tgtEl>
                                          <p:spTgt spid="49154">
                                            <p:txEl>
                                              <p:pRg st="6" end="6"/>
                                            </p:txEl>
                                          </p:spTgt>
                                        </p:tgtEl>
                                        <p:attrNameLst>
                                          <p:attrName>ppt_w</p:attrName>
                                        </p:attrNameLst>
                                      </p:cBhvr>
                                      <p:tavLst>
                                        <p:tav tm="0">
                                          <p:val>
                                            <p:fltVal val="0"/>
                                          </p:val>
                                        </p:tav>
                                        <p:tav tm="100000">
                                          <p:val>
                                            <p:strVal val="#ppt_w"/>
                                          </p:val>
                                        </p:tav>
                                      </p:tavLst>
                                    </p:anim>
                                    <p:anim calcmode="lin" valueType="num">
                                      <p:cBhvr>
                                        <p:cTn id="29" dur="2000" fill="hold"/>
                                        <p:tgtEl>
                                          <p:spTgt spid="49154">
                                            <p:txEl>
                                              <p:pRg st="6" end="6"/>
                                            </p:txEl>
                                          </p:spTgt>
                                        </p:tgtEl>
                                        <p:attrNameLst>
                                          <p:attrName>ppt_h</p:attrName>
                                        </p:attrNameLst>
                                      </p:cBhvr>
                                      <p:tavLst>
                                        <p:tav tm="0">
                                          <p:val>
                                            <p:fltVal val="0"/>
                                          </p:val>
                                        </p:tav>
                                        <p:tav tm="100000">
                                          <p:val>
                                            <p:strVal val="#ppt_h"/>
                                          </p:val>
                                        </p:tav>
                                      </p:tavLst>
                                    </p:anim>
                                    <p:animEffect transition="in" filter="fade">
                                      <p:cBhvr>
                                        <p:cTn id="30" dur="2000"/>
                                        <p:tgtEl>
                                          <p:spTgt spid="4915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9154">
                                            <p:txEl>
                                              <p:pRg st="7" end="7"/>
                                            </p:txEl>
                                          </p:spTgt>
                                        </p:tgtEl>
                                        <p:attrNameLst>
                                          <p:attrName>style.visibility</p:attrName>
                                        </p:attrNameLst>
                                      </p:cBhvr>
                                      <p:to>
                                        <p:strVal val="visible"/>
                                      </p:to>
                                    </p:set>
                                    <p:anim calcmode="lin" valueType="num">
                                      <p:cBhvr>
                                        <p:cTn id="35" dur="2000" fill="hold"/>
                                        <p:tgtEl>
                                          <p:spTgt spid="49154">
                                            <p:txEl>
                                              <p:pRg st="7" end="7"/>
                                            </p:txEl>
                                          </p:spTgt>
                                        </p:tgtEl>
                                        <p:attrNameLst>
                                          <p:attrName>ppt_w</p:attrName>
                                        </p:attrNameLst>
                                      </p:cBhvr>
                                      <p:tavLst>
                                        <p:tav tm="0">
                                          <p:val>
                                            <p:fltVal val="0"/>
                                          </p:val>
                                        </p:tav>
                                        <p:tav tm="100000">
                                          <p:val>
                                            <p:strVal val="#ppt_w"/>
                                          </p:val>
                                        </p:tav>
                                      </p:tavLst>
                                    </p:anim>
                                    <p:anim calcmode="lin" valueType="num">
                                      <p:cBhvr>
                                        <p:cTn id="36" dur="2000" fill="hold"/>
                                        <p:tgtEl>
                                          <p:spTgt spid="49154">
                                            <p:txEl>
                                              <p:pRg st="7" end="7"/>
                                            </p:txEl>
                                          </p:spTgt>
                                        </p:tgtEl>
                                        <p:attrNameLst>
                                          <p:attrName>ppt_h</p:attrName>
                                        </p:attrNameLst>
                                      </p:cBhvr>
                                      <p:tavLst>
                                        <p:tav tm="0">
                                          <p:val>
                                            <p:fltVal val="0"/>
                                          </p:val>
                                        </p:tav>
                                        <p:tav tm="100000">
                                          <p:val>
                                            <p:strVal val="#ppt_h"/>
                                          </p:val>
                                        </p:tav>
                                      </p:tavLst>
                                    </p:anim>
                                    <p:animEffect transition="in" filter="fade">
                                      <p:cBhvr>
                                        <p:cTn id="37" dur="2000"/>
                                        <p:tgtEl>
                                          <p:spTgt spid="49154">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49154">
                                            <p:txEl>
                                              <p:pRg st="9" end="9"/>
                                            </p:txEl>
                                          </p:spTgt>
                                        </p:tgtEl>
                                        <p:attrNameLst>
                                          <p:attrName>style.visibility</p:attrName>
                                        </p:attrNameLst>
                                      </p:cBhvr>
                                      <p:to>
                                        <p:strVal val="visible"/>
                                      </p:to>
                                    </p:set>
                                    <p:anim calcmode="lin" valueType="num">
                                      <p:cBhvr>
                                        <p:cTn id="42" dur="2000" fill="hold"/>
                                        <p:tgtEl>
                                          <p:spTgt spid="49154">
                                            <p:txEl>
                                              <p:pRg st="9" end="9"/>
                                            </p:txEl>
                                          </p:spTgt>
                                        </p:tgtEl>
                                        <p:attrNameLst>
                                          <p:attrName>ppt_w</p:attrName>
                                        </p:attrNameLst>
                                      </p:cBhvr>
                                      <p:tavLst>
                                        <p:tav tm="0">
                                          <p:val>
                                            <p:fltVal val="0"/>
                                          </p:val>
                                        </p:tav>
                                        <p:tav tm="100000">
                                          <p:val>
                                            <p:strVal val="#ppt_w"/>
                                          </p:val>
                                        </p:tav>
                                      </p:tavLst>
                                    </p:anim>
                                    <p:anim calcmode="lin" valueType="num">
                                      <p:cBhvr>
                                        <p:cTn id="43" dur="2000" fill="hold"/>
                                        <p:tgtEl>
                                          <p:spTgt spid="49154">
                                            <p:txEl>
                                              <p:pRg st="9" end="9"/>
                                            </p:txEl>
                                          </p:spTgt>
                                        </p:tgtEl>
                                        <p:attrNameLst>
                                          <p:attrName>ppt_h</p:attrName>
                                        </p:attrNameLst>
                                      </p:cBhvr>
                                      <p:tavLst>
                                        <p:tav tm="0">
                                          <p:val>
                                            <p:fltVal val="0"/>
                                          </p:val>
                                        </p:tav>
                                        <p:tav tm="100000">
                                          <p:val>
                                            <p:strVal val="#ppt_h"/>
                                          </p:val>
                                        </p:tav>
                                      </p:tavLst>
                                    </p:anim>
                                    <p:animEffect transition="in" filter="fade">
                                      <p:cBhvr>
                                        <p:cTn id="44" dur="2000"/>
                                        <p:tgtEl>
                                          <p:spTgt spid="4915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135188" y="1557338"/>
            <a:ext cx="8229600" cy="1143000"/>
          </a:xfrm>
          <a:solidFill>
            <a:schemeClr val="accent4">
              <a:lumMod val="20000"/>
              <a:lumOff val="80000"/>
            </a:schemeClr>
          </a:solidFill>
          <a:ln>
            <a:solidFill>
              <a:schemeClr val="tx1"/>
            </a:solidFill>
          </a:ln>
        </p:spPr>
        <p:txBody>
          <a:bodyPr rtlCol="0">
            <a:normAutofit/>
          </a:bodyPr>
          <a:lstStyle/>
          <a:p>
            <a:pPr eaLnBrk="1" fontAlgn="auto" hangingPunct="1">
              <a:spcAft>
                <a:spcPts val="0"/>
              </a:spcAft>
              <a:defRPr/>
            </a:pPr>
            <a:r>
              <a:rPr lang="it-IT" altLang="it-IT" b="1" dirty="0">
                <a:latin typeface="Arial" panose="020B0604020202020204" pitchFamily="34" charset="0"/>
                <a:cs typeface="Arial" panose="020B0604020202020204" pitchFamily="34" charset="0"/>
              </a:rPr>
              <a:t>Inseminazione artificiale</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981200" y="404664"/>
            <a:ext cx="8229600" cy="490538"/>
          </a:xfrm>
          <a:solidFill>
            <a:schemeClr val="accent4">
              <a:lumMod val="20000"/>
              <a:lumOff val="80000"/>
            </a:schemeClr>
          </a:solidFill>
          <a:ln>
            <a:solidFill>
              <a:schemeClr val="tx1"/>
            </a:solidFill>
          </a:ln>
        </p:spPr>
        <p:txBody>
          <a:bodyPr rtlCol="0">
            <a:normAutofit fontScale="90000"/>
          </a:bodyPr>
          <a:lstStyle/>
          <a:p>
            <a:pPr eaLnBrk="1" fontAlgn="auto" hangingPunct="1">
              <a:spcAft>
                <a:spcPts val="0"/>
              </a:spcAft>
              <a:defRPr/>
            </a:pPr>
            <a:r>
              <a:rPr lang="it-IT" altLang="it-IT" sz="3200" b="1" dirty="0">
                <a:latin typeface="Arial" panose="020B0604020202020204" pitchFamily="34" charset="0"/>
                <a:cs typeface="Arial" panose="020B0604020202020204" pitchFamily="34" charset="0"/>
              </a:rPr>
              <a:t>Inseminazione e fecondazione artificiale</a:t>
            </a:r>
          </a:p>
        </p:txBody>
      </p:sp>
      <p:sp>
        <p:nvSpPr>
          <p:cNvPr id="108547" name="Rectangle 3"/>
          <p:cNvSpPr>
            <a:spLocks noGrp="1" noChangeArrowheads="1"/>
          </p:cNvSpPr>
          <p:nvPr>
            <p:ph idx="1"/>
          </p:nvPr>
        </p:nvSpPr>
        <p:spPr>
          <a:xfrm>
            <a:off x="83332" y="1484784"/>
            <a:ext cx="12025336" cy="5113808"/>
          </a:xfrm>
          <a:solidFill>
            <a:schemeClr val="accent4">
              <a:lumMod val="20000"/>
              <a:lumOff val="80000"/>
            </a:schemeClr>
          </a:solidFill>
          <a:ln>
            <a:solidFill>
              <a:schemeClr val="tx1"/>
            </a:solidFill>
          </a:ln>
        </p:spPr>
        <p:txBody>
          <a:bodyPr rtlCol="0">
            <a:normAutofit fontScale="92500" lnSpcReduction="10000"/>
          </a:bodyPr>
          <a:lstStyle/>
          <a:p>
            <a:pPr marL="0" indent="0" eaLnBrk="1" fontAlgn="auto" hangingPunct="1">
              <a:lnSpc>
                <a:spcPct val="170000"/>
              </a:lnSpc>
              <a:spcAft>
                <a:spcPts val="0"/>
              </a:spcAft>
              <a:buNone/>
              <a:defRPr/>
            </a:pPr>
            <a:r>
              <a:rPr lang="it-IT" altLang="it-IT" sz="1900" b="1" dirty="0">
                <a:latin typeface="Arial" panose="020B0604020202020204" pitchFamily="34" charset="0"/>
                <a:cs typeface="Arial" panose="020B0604020202020204" pitchFamily="34" charset="0"/>
              </a:rPr>
              <a:t>E’ la situazione opposta dell’aborto in cui la coppia umana vuole a tutti i costi un figlio dal «proprio sangue», dal proprio DNA, senza doverlo adottare con il DNA «sangue» di altri.</a:t>
            </a:r>
          </a:p>
          <a:p>
            <a:pPr marL="0" indent="0" eaLnBrk="1" fontAlgn="auto" hangingPunct="1">
              <a:lnSpc>
                <a:spcPct val="170000"/>
              </a:lnSpc>
              <a:spcAft>
                <a:spcPts val="0"/>
              </a:spcAft>
              <a:buNone/>
              <a:defRPr/>
            </a:pPr>
            <a:r>
              <a:rPr lang="it-IT" altLang="it-IT" sz="1900" b="1" dirty="0">
                <a:latin typeface="Arial" panose="020B0604020202020204" pitchFamily="34" charset="0"/>
                <a:cs typeface="Arial" panose="020B0604020202020204" pitchFamily="34" charset="0"/>
              </a:rPr>
              <a:t>Domande di BIOETICA: </a:t>
            </a:r>
          </a:p>
          <a:p>
            <a:pPr eaLnBrk="1" fontAlgn="auto" hangingPunct="1">
              <a:lnSpc>
                <a:spcPct val="200000"/>
              </a:lnSpc>
              <a:spcAft>
                <a:spcPts val="0"/>
              </a:spcAft>
              <a:buFontTx/>
              <a:buChar char="-"/>
              <a:defRPr/>
            </a:pPr>
            <a:r>
              <a:rPr lang="it-IT" altLang="it-IT" sz="1600" b="1" dirty="0">
                <a:latin typeface="Arial" panose="020B0604020202020204" pitchFamily="34" charset="0"/>
                <a:cs typeface="Arial" panose="020B0604020202020204" pitchFamily="34" charset="0"/>
              </a:rPr>
              <a:t>E’ giusto vendere e guadagnare soldi sul seme appartenente al genere umano maschile o femminile?</a:t>
            </a:r>
          </a:p>
          <a:p>
            <a:pPr eaLnBrk="1" fontAlgn="auto" hangingPunct="1">
              <a:lnSpc>
                <a:spcPct val="200000"/>
              </a:lnSpc>
              <a:spcAft>
                <a:spcPts val="0"/>
              </a:spcAft>
              <a:buFontTx/>
              <a:buChar char="-"/>
              <a:defRPr/>
            </a:pPr>
            <a:r>
              <a:rPr lang="it-IT" altLang="it-IT" sz="1600" b="1" dirty="0">
                <a:latin typeface="Arial" panose="020B0604020202020204" pitchFamily="34" charset="0"/>
                <a:cs typeface="Arial" panose="020B0604020202020204" pitchFamily="34" charset="0"/>
              </a:rPr>
              <a:t>E’ giusto vendere e guadagnare soldi sugli embrioni appartenenti al genere umano? </a:t>
            </a:r>
          </a:p>
          <a:p>
            <a:pPr eaLnBrk="1" fontAlgn="auto" hangingPunct="1">
              <a:lnSpc>
                <a:spcPct val="200000"/>
              </a:lnSpc>
              <a:spcAft>
                <a:spcPts val="0"/>
              </a:spcAft>
              <a:buFontTx/>
              <a:buChar char="-"/>
              <a:defRPr/>
            </a:pPr>
            <a:r>
              <a:rPr lang="it-IT" altLang="it-IT" sz="1600" b="1" dirty="0">
                <a:latin typeface="Arial" panose="020B0604020202020204" pitchFamily="34" charset="0"/>
                <a:cs typeface="Arial" panose="020B0604020202020204" pitchFamily="34" charset="0"/>
              </a:rPr>
              <a:t>E’ giusto affittare, a pagamento, l’utero di una donna per far crescere l’embrione per poi lasciarlo ad altri? Di chi è il nascituro? </a:t>
            </a:r>
          </a:p>
          <a:p>
            <a:pPr eaLnBrk="1" fontAlgn="auto" hangingPunct="1">
              <a:lnSpc>
                <a:spcPct val="200000"/>
              </a:lnSpc>
              <a:spcAft>
                <a:spcPts val="0"/>
              </a:spcAft>
              <a:buFontTx/>
              <a:buChar char="-"/>
              <a:defRPr/>
            </a:pPr>
            <a:r>
              <a:rPr lang="it-IT" altLang="it-IT" sz="1600" b="1" dirty="0">
                <a:latin typeface="Arial" panose="020B0604020202020204" pitchFamily="34" charset="0"/>
                <a:cs typeface="Arial" panose="020B0604020202020204" pitchFamily="34" charset="0"/>
              </a:rPr>
              <a:t>Chi ha il diritto di essere i veri genitori del nascituro nato fuori dalla coppia biologica?</a:t>
            </a:r>
          </a:p>
          <a:p>
            <a:pPr eaLnBrk="1" fontAlgn="auto" hangingPunct="1">
              <a:lnSpc>
                <a:spcPct val="200000"/>
              </a:lnSpc>
              <a:spcAft>
                <a:spcPts val="0"/>
              </a:spcAft>
              <a:buFontTx/>
              <a:buChar char="-"/>
              <a:defRPr/>
            </a:pPr>
            <a:r>
              <a:rPr lang="it-IT" altLang="it-IT" sz="1600" b="1" dirty="0">
                <a:latin typeface="Arial" panose="020B0604020202020204" pitchFamily="34" charset="0"/>
                <a:cs typeface="Arial" panose="020B0604020202020204" pitchFamily="34" charset="0"/>
              </a:rPr>
              <a:t>E’ giusto con la clonazione imporre ad un embrione del genere umano le caratteristiche fisiche che vogliono i genitori?</a:t>
            </a:r>
          </a:p>
          <a:p>
            <a:pPr eaLnBrk="1" fontAlgn="auto" hangingPunct="1">
              <a:lnSpc>
                <a:spcPct val="200000"/>
              </a:lnSpc>
              <a:spcAft>
                <a:spcPts val="0"/>
              </a:spcAft>
              <a:buFontTx/>
              <a:buChar char="-"/>
              <a:defRPr/>
            </a:pPr>
            <a:r>
              <a:rPr lang="it-IT" altLang="it-IT" sz="1600" b="1" dirty="0">
                <a:latin typeface="Arial" panose="020B0604020202020204" pitchFamily="34" charset="0"/>
                <a:cs typeface="Arial" panose="020B0604020202020204" pitchFamily="34" charset="0"/>
              </a:rPr>
              <a:t>Sia l’embrione che il nascituro sono di PROPRIETÀ assoluta dei genitori e quindi sono liberi di fargli tutto quello che vogliono?</a:t>
            </a:r>
            <a:endParaRPr lang="it-IT" altLang="it-IT" sz="2600" b="1" dirty="0">
              <a:latin typeface="Arial" panose="020B0604020202020204" pitchFamily="34" charset="0"/>
              <a:cs typeface="Arial" panose="020B0604020202020204" pitchFamily="34" charset="0"/>
            </a:endParaRPr>
          </a:p>
          <a:p>
            <a:pPr marL="0" indent="0" eaLnBrk="1" fontAlgn="auto" hangingPunct="1">
              <a:lnSpc>
                <a:spcPct val="170000"/>
              </a:lnSpc>
              <a:spcAft>
                <a:spcPts val="0"/>
              </a:spcAft>
              <a:buNone/>
              <a:defRPr/>
            </a:pPr>
            <a:endParaRPr lang="it-IT" altLang="it-IT" sz="2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animEffect transition="in" filter="wipe(left)">
                                      <p:cBhvr>
                                        <p:cTn id="7" dur="1750"/>
                                        <p:tgtEl>
                                          <p:spTgt spid="10854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8547">
                                            <p:txEl>
                                              <p:pRg st="3" end="3"/>
                                            </p:txEl>
                                          </p:spTgt>
                                        </p:tgtEl>
                                        <p:attrNameLst>
                                          <p:attrName>style.visibility</p:attrName>
                                        </p:attrNameLst>
                                      </p:cBhvr>
                                      <p:to>
                                        <p:strVal val="visible"/>
                                      </p:to>
                                    </p:set>
                                    <p:animEffect transition="in" filter="wipe(left)">
                                      <p:cBhvr>
                                        <p:cTn id="12" dur="2000"/>
                                        <p:tgtEl>
                                          <p:spTgt spid="10854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8547">
                                            <p:txEl>
                                              <p:pRg st="4" end="4"/>
                                            </p:txEl>
                                          </p:spTgt>
                                        </p:tgtEl>
                                        <p:attrNameLst>
                                          <p:attrName>style.visibility</p:attrName>
                                        </p:attrNameLst>
                                      </p:cBhvr>
                                      <p:to>
                                        <p:strVal val="visible"/>
                                      </p:to>
                                    </p:set>
                                    <p:animEffect transition="in" filter="wipe(left)">
                                      <p:cBhvr>
                                        <p:cTn id="17" dur="2000"/>
                                        <p:tgtEl>
                                          <p:spTgt spid="10854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8547">
                                            <p:txEl>
                                              <p:pRg st="5" end="5"/>
                                            </p:txEl>
                                          </p:spTgt>
                                        </p:tgtEl>
                                        <p:attrNameLst>
                                          <p:attrName>style.visibility</p:attrName>
                                        </p:attrNameLst>
                                      </p:cBhvr>
                                      <p:to>
                                        <p:strVal val="visible"/>
                                      </p:to>
                                    </p:set>
                                    <p:animEffect transition="in" filter="wipe(left)">
                                      <p:cBhvr>
                                        <p:cTn id="22" dur="2000"/>
                                        <p:tgtEl>
                                          <p:spTgt spid="10854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8547">
                                            <p:txEl>
                                              <p:pRg st="6" end="6"/>
                                            </p:txEl>
                                          </p:spTgt>
                                        </p:tgtEl>
                                        <p:attrNameLst>
                                          <p:attrName>style.visibility</p:attrName>
                                        </p:attrNameLst>
                                      </p:cBhvr>
                                      <p:to>
                                        <p:strVal val="visible"/>
                                      </p:to>
                                    </p:set>
                                    <p:animEffect transition="in" filter="wipe(left)">
                                      <p:cBhvr>
                                        <p:cTn id="27" dur="2000"/>
                                        <p:tgtEl>
                                          <p:spTgt spid="10854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8547">
                                            <p:txEl>
                                              <p:pRg st="7" end="7"/>
                                            </p:txEl>
                                          </p:spTgt>
                                        </p:tgtEl>
                                        <p:attrNameLst>
                                          <p:attrName>style.visibility</p:attrName>
                                        </p:attrNameLst>
                                      </p:cBhvr>
                                      <p:to>
                                        <p:strVal val="visible"/>
                                      </p:to>
                                    </p:set>
                                    <p:animEffect transition="in" filter="wipe(left)">
                                      <p:cBhvr>
                                        <p:cTn id="32" dur="2000"/>
                                        <p:tgtEl>
                                          <p:spTgt spid="1085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515120" y="584200"/>
            <a:ext cx="11161761" cy="5689600"/>
          </a:xfrm>
          <a:solidFill>
            <a:schemeClr val="accent4">
              <a:lumMod val="20000"/>
              <a:lumOff val="80000"/>
            </a:schemeClr>
          </a:solidFill>
          <a:ln>
            <a:solidFill>
              <a:schemeClr val="tx1"/>
            </a:solidFill>
          </a:ln>
        </p:spPr>
        <p:txBody>
          <a:bodyPr rtlCol="0">
            <a:normAutofit fontScale="70000" lnSpcReduction="20000"/>
          </a:bodyPr>
          <a:lstStyle/>
          <a:p>
            <a:pPr marL="0" indent="0" eaLnBrk="1" fontAlgn="auto" hangingPunct="1">
              <a:lnSpc>
                <a:spcPct val="170000"/>
              </a:lnSpc>
              <a:spcAft>
                <a:spcPts val="0"/>
              </a:spcAft>
              <a:buNone/>
              <a:defRPr/>
            </a:pPr>
            <a:r>
              <a:rPr lang="it-IT" altLang="it-IT" sz="2600" b="1" dirty="0">
                <a:latin typeface="Arial" panose="020B0604020202020204" pitchFamily="34" charset="0"/>
                <a:cs typeface="Arial" panose="020B0604020202020204" pitchFamily="34" charset="0"/>
              </a:rPr>
              <a:t>Alcuni  termini  da  imparare</a:t>
            </a:r>
            <a:endParaRPr lang="it-IT" altLang="it-IT" sz="2600" b="1" u="sng" dirty="0">
              <a:latin typeface="Arial" panose="020B0604020202020204" pitchFamily="34" charset="0"/>
              <a:cs typeface="Arial" panose="020B0604020202020204" pitchFamily="34" charset="0"/>
            </a:endParaRPr>
          </a:p>
          <a:p>
            <a:pPr eaLnBrk="1" fontAlgn="auto" hangingPunct="1">
              <a:lnSpc>
                <a:spcPct val="170000"/>
              </a:lnSpc>
              <a:spcAft>
                <a:spcPts val="0"/>
              </a:spcAft>
              <a:defRPr/>
            </a:pPr>
            <a:r>
              <a:rPr lang="it-IT" altLang="it-IT" sz="1900" b="1" u="sng" dirty="0">
                <a:latin typeface="Arial" panose="020B0604020202020204" pitchFamily="34" charset="0"/>
                <a:cs typeface="Arial" panose="020B0604020202020204" pitchFamily="34" charset="0"/>
              </a:rPr>
              <a:t>GAMETE</a:t>
            </a:r>
            <a:r>
              <a:rPr lang="it-IT" altLang="it-IT" sz="1900" b="1" dirty="0">
                <a:latin typeface="Arial" panose="020B0604020202020204" pitchFamily="34" charset="0"/>
                <a:cs typeface="Arial" panose="020B0604020202020204" pitchFamily="34" charset="0"/>
              </a:rPr>
              <a:t>: </a:t>
            </a:r>
            <a:r>
              <a:rPr lang="it-IT" altLang="it-IT" sz="1400" dirty="0">
                <a:latin typeface="Arial" panose="020B0604020202020204" pitchFamily="34" charset="0"/>
                <a:cs typeface="Arial" panose="020B0604020202020204" pitchFamily="34" charset="0"/>
              </a:rPr>
              <a:t>cellula germinale maschile o femminile</a:t>
            </a:r>
            <a:endParaRPr lang="it-IT" altLang="it-IT" sz="1400" i="1" u="sng" dirty="0">
              <a:latin typeface="Arial" panose="020B0604020202020204" pitchFamily="34" charset="0"/>
              <a:cs typeface="Arial" panose="020B0604020202020204" pitchFamily="34" charset="0"/>
            </a:endParaRPr>
          </a:p>
          <a:p>
            <a:pPr eaLnBrk="1" fontAlgn="auto" hangingPunct="1">
              <a:lnSpc>
                <a:spcPct val="170000"/>
              </a:lnSpc>
              <a:spcAft>
                <a:spcPts val="0"/>
              </a:spcAft>
              <a:defRPr/>
            </a:pPr>
            <a:r>
              <a:rPr lang="it-IT" altLang="it-IT" sz="1900" b="1" u="sng" dirty="0">
                <a:latin typeface="Arial" panose="020B0604020202020204" pitchFamily="34" charset="0"/>
                <a:cs typeface="Arial" panose="020B0604020202020204" pitchFamily="34" charset="0"/>
              </a:rPr>
              <a:t>Fecondazione: </a:t>
            </a:r>
            <a:r>
              <a:rPr lang="it-IT" altLang="it-IT" sz="1400" dirty="0">
                <a:latin typeface="Arial" panose="020B0604020202020204" pitchFamily="34" charset="0"/>
                <a:cs typeface="Arial" panose="020B0604020202020204" pitchFamily="34" charset="0"/>
              </a:rPr>
              <a:t>fusione delle due cellule, maschile e femminile, dalla quale si forma lo zigote - embrione.</a:t>
            </a:r>
            <a:endParaRPr lang="it-IT" altLang="it-IT" sz="1400" i="1" u="sng" dirty="0">
              <a:latin typeface="Arial" panose="020B0604020202020204" pitchFamily="34" charset="0"/>
              <a:cs typeface="Arial" panose="020B0604020202020204" pitchFamily="34" charset="0"/>
            </a:endParaRPr>
          </a:p>
          <a:p>
            <a:pPr eaLnBrk="1" fontAlgn="auto" hangingPunct="1">
              <a:lnSpc>
                <a:spcPct val="170000"/>
              </a:lnSpc>
              <a:spcAft>
                <a:spcPts val="0"/>
              </a:spcAft>
              <a:defRPr/>
            </a:pPr>
            <a:r>
              <a:rPr lang="it-IT" altLang="it-IT" sz="1900" b="1" u="sng" dirty="0">
                <a:latin typeface="Arial" panose="020B0604020202020204" pitchFamily="34" charset="0"/>
                <a:cs typeface="Arial" panose="020B0604020202020204" pitchFamily="34" charset="0"/>
              </a:rPr>
              <a:t>Zigote o embrione: </a:t>
            </a:r>
            <a:r>
              <a:rPr lang="it-IT" altLang="it-IT" sz="1400" dirty="0">
                <a:latin typeface="Arial" panose="020B0604020202020204" pitchFamily="34" charset="0"/>
                <a:cs typeface="Arial" panose="020B0604020202020204" pitchFamily="34" charset="0"/>
              </a:rPr>
              <a:t>è la prima cellula umana ottenuta dalla fusione dei due gameti; è capace di moltiplicarsi e contiene un DNA nel quale è già prestabilito lo sviluppo di tutto il corpo umano; fino al terzo mese di gravidanza prende anche il nome di embrione.</a:t>
            </a:r>
            <a:endParaRPr lang="it-IT" altLang="it-IT" sz="1400" i="1" u="sng" dirty="0">
              <a:latin typeface="Arial" panose="020B0604020202020204" pitchFamily="34" charset="0"/>
              <a:cs typeface="Arial" panose="020B0604020202020204" pitchFamily="34" charset="0"/>
            </a:endParaRPr>
          </a:p>
          <a:p>
            <a:pPr eaLnBrk="1" fontAlgn="auto" hangingPunct="1">
              <a:lnSpc>
                <a:spcPct val="80000"/>
              </a:lnSpc>
              <a:spcAft>
                <a:spcPts val="0"/>
              </a:spcAft>
              <a:buFontTx/>
              <a:buNone/>
              <a:defRPr/>
            </a:pPr>
            <a:endParaRPr lang="it-IT" altLang="it-IT" sz="1800" b="1" i="1" u="sng" dirty="0">
              <a:latin typeface="Arial" panose="020B0604020202020204" pitchFamily="34" charset="0"/>
              <a:cs typeface="Arial" panose="020B0604020202020204" pitchFamily="34" charset="0"/>
            </a:endParaRPr>
          </a:p>
          <a:p>
            <a:pPr eaLnBrk="1" fontAlgn="auto" hangingPunct="1">
              <a:lnSpc>
                <a:spcPct val="80000"/>
              </a:lnSpc>
              <a:spcAft>
                <a:spcPts val="0"/>
              </a:spcAft>
              <a:buFontTx/>
              <a:buNone/>
              <a:defRPr/>
            </a:pPr>
            <a:r>
              <a:rPr lang="it-IT" altLang="it-IT" sz="1800" b="1" i="1" u="sng" dirty="0">
                <a:latin typeface="Arial" panose="020B0604020202020204" pitchFamily="34" charset="0"/>
                <a:cs typeface="Arial" panose="020B0604020202020204" pitchFamily="34" charset="0"/>
              </a:rPr>
              <a:t>La procreazione artificiale</a:t>
            </a:r>
            <a:r>
              <a:rPr lang="it-IT" altLang="it-IT" sz="1400" i="1" u="sng" dirty="0">
                <a:latin typeface="Arial" panose="020B0604020202020204" pitchFamily="34" charset="0"/>
                <a:cs typeface="Arial" panose="020B0604020202020204" pitchFamily="34" charset="0"/>
              </a:rPr>
              <a:t>:</a:t>
            </a:r>
            <a:r>
              <a:rPr lang="it-IT" altLang="it-IT" sz="1400" dirty="0">
                <a:latin typeface="Arial" panose="020B0604020202020204" pitchFamily="34" charset="0"/>
                <a:cs typeface="Arial" panose="020B0604020202020204" pitchFamily="34" charset="0"/>
              </a:rPr>
              <a:t>  può essere </a:t>
            </a:r>
            <a:r>
              <a:rPr lang="it-IT" altLang="it-IT" sz="1400" u="sng" dirty="0">
                <a:latin typeface="Arial" panose="020B0604020202020204" pitchFamily="34" charset="0"/>
                <a:cs typeface="Arial" panose="020B0604020202020204" pitchFamily="34" charset="0"/>
              </a:rPr>
              <a:t>omologa</a:t>
            </a:r>
            <a:r>
              <a:rPr lang="it-IT" altLang="it-IT" sz="1400" dirty="0">
                <a:latin typeface="Arial" panose="020B0604020202020204" pitchFamily="34" charset="0"/>
                <a:cs typeface="Arial" panose="020B0604020202020204" pitchFamily="34" charset="0"/>
              </a:rPr>
              <a:t> quando è all'interno della coppia; </a:t>
            </a:r>
            <a:r>
              <a:rPr lang="it-IT" altLang="it-IT" sz="1400" u="sng" dirty="0">
                <a:latin typeface="Arial" panose="020B0604020202020204" pitchFamily="34" charset="0"/>
                <a:cs typeface="Arial" panose="020B0604020202020204" pitchFamily="34" charset="0"/>
              </a:rPr>
              <a:t>eterologa</a:t>
            </a:r>
            <a:r>
              <a:rPr lang="it-IT" altLang="it-IT" sz="1400" dirty="0">
                <a:latin typeface="Arial" panose="020B0604020202020204" pitchFamily="34" charset="0"/>
                <a:cs typeface="Arial" panose="020B0604020202020204" pitchFamily="34" charset="0"/>
              </a:rPr>
              <a:t> quando è fuori dalla coppia.</a:t>
            </a:r>
            <a:endParaRPr lang="it-IT" altLang="it-IT" sz="1400" i="1" u="sng" dirty="0">
              <a:latin typeface="Arial" panose="020B0604020202020204" pitchFamily="34" charset="0"/>
              <a:cs typeface="Arial" panose="020B0604020202020204" pitchFamily="34" charset="0"/>
            </a:endParaRPr>
          </a:p>
          <a:p>
            <a:pPr eaLnBrk="1" fontAlgn="auto" hangingPunct="1">
              <a:lnSpc>
                <a:spcPct val="80000"/>
              </a:lnSpc>
              <a:spcAft>
                <a:spcPts val="0"/>
              </a:spcAft>
              <a:defRPr/>
            </a:pPr>
            <a:endParaRPr lang="it-IT" altLang="it-IT" sz="1400" i="1" u="sng" dirty="0">
              <a:latin typeface="Arial" panose="020B0604020202020204" pitchFamily="34" charset="0"/>
              <a:cs typeface="Arial" panose="020B0604020202020204" pitchFamily="34" charset="0"/>
            </a:endParaRPr>
          </a:p>
          <a:p>
            <a:pPr eaLnBrk="1" fontAlgn="auto" hangingPunct="1">
              <a:lnSpc>
                <a:spcPct val="80000"/>
              </a:lnSpc>
              <a:spcAft>
                <a:spcPts val="0"/>
              </a:spcAft>
              <a:buFontTx/>
              <a:buNone/>
              <a:defRPr/>
            </a:pPr>
            <a:r>
              <a:rPr lang="it-IT" altLang="it-IT" sz="1800" b="1" i="1" u="sng" dirty="0">
                <a:latin typeface="Arial" panose="020B0604020202020204" pitchFamily="34" charset="0"/>
                <a:cs typeface="Arial" panose="020B0604020202020204" pitchFamily="34" charset="0"/>
              </a:rPr>
              <a:t>Inseminazione artificiale:  </a:t>
            </a:r>
            <a:r>
              <a:rPr lang="it-IT" altLang="it-IT" sz="1400" dirty="0">
                <a:latin typeface="Arial" panose="020B0604020202020204" pitchFamily="34" charset="0"/>
                <a:cs typeface="Arial" panose="020B0604020202020204" pitchFamily="34" charset="0"/>
              </a:rPr>
              <a:t>il seme maschile viene introdotto artificialmente nell'utero della donna. La fecondazione  ossia la formazione dell'embrione avvengono naturalmente nell'utero. </a:t>
            </a:r>
          </a:p>
          <a:p>
            <a:pPr eaLnBrk="1" fontAlgn="auto" hangingPunct="1">
              <a:lnSpc>
                <a:spcPct val="80000"/>
              </a:lnSpc>
              <a:spcAft>
                <a:spcPts val="0"/>
              </a:spcAft>
              <a:buFontTx/>
              <a:buNone/>
              <a:defRPr/>
            </a:pPr>
            <a:endParaRPr lang="it-IT" altLang="it-IT" sz="1400" dirty="0">
              <a:latin typeface="Arial" panose="020B0604020202020204" pitchFamily="34" charset="0"/>
              <a:cs typeface="Arial" panose="020B0604020202020204" pitchFamily="34" charset="0"/>
            </a:endParaRPr>
          </a:p>
          <a:p>
            <a:pPr eaLnBrk="1" fontAlgn="auto" hangingPunct="1">
              <a:lnSpc>
                <a:spcPct val="80000"/>
              </a:lnSpc>
              <a:spcAft>
                <a:spcPts val="0"/>
              </a:spcAft>
              <a:buFontTx/>
              <a:buNone/>
              <a:defRPr/>
            </a:pPr>
            <a:r>
              <a:rPr lang="it-IT" altLang="it-IT" sz="1400" dirty="0">
                <a:latin typeface="Arial" panose="020B0604020202020204" pitchFamily="34" charset="0"/>
                <a:cs typeface="Arial" panose="020B0604020202020204" pitchFamily="34" charset="0"/>
              </a:rPr>
              <a:t>L’inseminazione può essere:</a:t>
            </a:r>
            <a:endParaRPr lang="it-IT" altLang="it-IT" sz="1400" i="1" dirty="0">
              <a:latin typeface="Arial" panose="020B0604020202020204" pitchFamily="34" charset="0"/>
              <a:cs typeface="Arial" panose="020B0604020202020204" pitchFamily="34" charset="0"/>
            </a:endParaRPr>
          </a:p>
          <a:p>
            <a:pPr eaLnBrk="1" fontAlgn="auto" hangingPunct="1">
              <a:lnSpc>
                <a:spcPct val="80000"/>
              </a:lnSpc>
              <a:spcAft>
                <a:spcPts val="0"/>
              </a:spcAft>
              <a:defRPr/>
            </a:pPr>
            <a:r>
              <a:rPr lang="it-IT" altLang="it-IT" sz="1400" i="1" dirty="0">
                <a:latin typeface="Arial" panose="020B0604020202020204" pitchFamily="34" charset="0"/>
                <a:cs typeface="Arial" panose="020B0604020202020204" pitchFamily="34" charset="0"/>
              </a:rPr>
              <a:t>omologa</a:t>
            </a:r>
            <a:r>
              <a:rPr lang="it-IT" altLang="it-IT" sz="1400" dirty="0">
                <a:latin typeface="Arial" panose="020B0604020202020204" pitchFamily="34" charset="0"/>
                <a:cs typeface="Arial" panose="020B0604020202020204" pitchFamily="34" charset="0"/>
              </a:rPr>
              <a:t> A.I.H.: si introduce nell'utero della </a:t>
            </a:r>
            <a:r>
              <a:rPr lang="it-IT" altLang="it-IT" sz="1400" u="sng" dirty="0">
                <a:latin typeface="Arial" panose="020B0604020202020204" pitchFamily="34" charset="0"/>
                <a:cs typeface="Arial" panose="020B0604020202020204" pitchFamily="34" charset="0"/>
              </a:rPr>
              <a:t>moglie</a:t>
            </a:r>
            <a:r>
              <a:rPr lang="it-IT" altLang="it-IT" sz="1400" dirty="0">
                <a:latin typeface="Arial" panose="020B0604020202020204" pitchFamily="34" charset="0"/>
                <a:cs typeface="Arial" panose="020B0604020202020204" pitchFamily="34" charset="0"/>
              </a:rPr>
              <a:t> il gamete maschile del </a:t>
            </a:r>
            <a:r>
              <a:rPr lang="it-IT" altLang="it-IT" sz="1400" u="sng" dirty="0">
                <a:latin typeface="Arial" panose="020B0604020202020204" pitchFamily="34" charset="0"/>
                <a:cs typeface="Arial" panose="020B0604020202020204" pitchFamily="34" charset="0"/>
              </a:rPr>
              <a:t>marito</a:t>
            </a:r>
            <a:endParaRPr lang="it-IT" altLang="it-IT" sz="1400" i="1" dirty="0">
              <a:latin typeface="Arial" panose="020B0604020202020204" pitchFamily="34" charset="0"/>
              <a:cs typeface="Arial" panose="020B0604020202020204" pitchFamily="34" charset="0"/>
            </a:endParaRPr>
          </a:p>
          <a:p>
            <a:pPr eaLnBrk="1" fontAlgn="auto" hangingPunct="1">
              <a:lnSpc>
                <a:spcPct val="80000"/>
              </a:lnSpc>
              <a:spcAft>
                <a:spcPts val="0"/>
              </a:spcAft>
              <a:defRPr/>
            </a:pPr>
            <a:r>
              <a:rPr lang="it-IT" altLang="it-IT" sz="1400" i="1" dirty="0">
                <a:latin typeface="Arial" panose="020B0604020202020204" pitchFamily="34" charset="0"/>
                <a:cs typeface="Arial" panose="020B0604020202020204" pitchFamily="34" charset="0"/>
              </a:rPr>
              <a:t>eterologa</a:t>
            </a:r>
            <a:r>
              <a:rPr lang="it-IT" altLang="it-IT" sz="1400" dirty="0">
                <a:latin typeface="Arial" panose="020B0604020202020204" pitchFamily="34" charset="0"/>
                <a:cs typeface="Arial" panose="020B0604020202020204" pitchFamily="34" charset="0"/>
              </a:rPr>
              <a:t> A.I.D.: il gamete maschile proviene da un estraneo alla coppia</a:t>
            </a:r>
            <a:endParaRPr lang="it-IT" altLang="it-IT" sz="1400" i="1" u="sng" dirty="0">
              <a:latin typeface="Arial" panose="020B0604020202020204" pitchFamily="34" charset="0"/>
              <a:cs typeface="Arial" panose="020B0604020202020204" pitchFamily="34" charset="0"/>
            </a:endParaRPr>
          </a:p>
          <a:p>
            <a:pPr eaLnBrk="1" fontAlgn="auto" hangingPunct="1">
              <a:lnSpc>
                <a:spcPct val="80000"/>
              </a:lnSpc>
              <a:spcAft>
                <a:spcPts val="0"/>
              </a:spcAft>
              <a:buFontTx/>
              <a:buNone/>
              <a:defRPr/>
            </a:pPr>
            <a:endParaRPr lang="it-IT" altLang="it-IT" sz="1800" b="1" i="1" u="sng" dirty="0">
              <a:latin typeface="Arial" panose="020B0604020202020204" pitchFamily="34" charset="0"/>
              <a:cs typeface="Arial" panose="020B0604020202020204" pitchFamily="34" charset="0"/>
            </a:endParaRPr>
          </a:p>
          <a:p>
            <a:pPr eaLnBrk="1" fontAlgn="auto" hangingPunct="1">
              <a:lnSpc>
                <a:spcPct val="80000"/>
              </a:lnSpc>
              <a:spcAft>
                <a:spcPts val="0"/>
              </a:spcAft>
              <a:buFontTx/>
              <a:buNone/>
              <a:defRPr/>
            </a:pPr>
            <a:r>
              <a:rPr lang="it-IT" altLang="it-IT" sz="1800" b="1" i="1" u="sng" dirty="0">
                <a:latin typeface="Arial" panose="020B0604020202020204" pitchFamily="34" charset="0"/>
                <a:cs typeface="Arial" panose="020B0604020202020204" pitchFamily="34" charset="0"/>
              </a:rPr>
              <a:t>Fecondazione artificiale F.I.V.E.T</a:t>
            </a:r>
            <a:r>
              <a:rPr lang="it-IT" altLang="it-IT" sz="1400" i="1" u="sng" dirty="0">
                <a:latin typeface="Arial" panose="020B0604020202020204" pitchFamily="34" charset="0"/>
                <a:cs typeface="Arial" panose="020B0604020202020204" pitchFamily="34" charset="0"/>
              </a:rPr>
              <a:t>.:</a:t>
            </a:r>
            <a:r>
              <a:rPr lang="it-IT" altLang="it-IT" sz="1400" dirty="0">
                <a:latin typeface="Arial" panose="020B0604020202020204" pitchFamily="34" charset="0"/>
                <a:cs typeface="Arial" panose="020B0604020202020204" pitchFamily="34" charset="0"/>
              </a:rPr>
              <a:t> </a:t>
            </a:r>
          </a:p>
          <a:p>
            <a:pPr eaLnBrk="1" fontAlgn="auto" hangingPunct="1">
              <a:lnSpc>
                <a:spcPct val="170000"/>
              </a:lnSpc>
              <a:spcAft>
                <a:spcPts val="0"/>
              </a:spcAft>
              <a:buFontTx/>
              <a:buNone/>
              <a:defRPr/>
            </a:pPr>
            <a:r>
              <a:rPr lang="it-IT" altLang="it-IT" sz="1400" dirty="0">
                <a:latin typeface="Arial" panose="020B0604020202020204" pitchFamily="34" charset="0"/>
                <a:cs typeface="Arial" panose="020B0604020202020204" pitchFamily="34" charset="0"/>
              </a:rPr>
              <a:t>si introduce nell'utero non il seme, ma direttamente l'embrione già selezionato e formato artificialmente in laboratorio. La fusione della cellula maschile con quella femminile avviene fuori dall'utero e precisamente in vitro. Di solito il tempo di preparazione è lungo e complesso e comporta l'eliminazione degli embrioni malformati e in eccesso.</a:t>
            </a:r>
          </a:p>
          <a:p>
            <a:pPr eaLnBrk="1" fontAlgn="auto" hangingPunct="1">
              <a:lnSpc>
                <a:spcPct val="170000"/>
              </a:lnSpc>
              <a:spcAft>
                <a:spcPts val="0"/>
              </a:spcAft>
              <a:buFontTx/>
              <a:buNone/>
              <a:defRPr/>
            </a:pPr>
            <a:r>
              <a:rPr lang="it-IT" altLang="it-IT" sz="1400" dirty="0">
                <a:latin typeface="Arial" panose="020B0604020202020204" pitchFamily="34" charset="0"/>
                <a:cs typeface="Arial" panose="020B0604020202020204" pitchFamily="34" charset="0"/>
              </a:rPr>
              <a:t>In breve, si introduce nell'utero l'embrione già selezionato; in futuro si potrebbero selezionare anche caratteristiche umane predeterminate: per esempio il colore dei capelli, degli occhi, ecc.</a:t>
            </a:r>
          </a:p>
        </p:txBody>
      </p:sp>
    </p:spTree>
    <p:extLst>
      <p:ext uri="{BB962C8B-B14F-4D97-AF65-F5344CB8AC3E}">
        <p14:creationId xmlns:p14="http://schemas.microsoft.com/office/powerpoint/2010/main" val="8021102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1631504" y="166688"/>
            <a:ext cx="8928992" cy="6524625"/>
          </a:xfrm>
          <a:solidFill>
            <a:schemeClr val="accent4">
              <a:lumMod val="20000"/>
              <a:lumOff val="80000"/>
            </a:schemeClr>
          </a:solidFill>
          <a:ln>
            <a:solidFill>
              <a:schemeClr val="tx1"/>
            </a:solidFill>
          </a:ln>
        </p:spPr>
        <p:txBody>
          <a:bodyPr rtlCol="0">
            <a:normAutofit fontScale="85000" lnSpcReduction="20000"/>
          </a:bodyPr>
          <a:lstStyle/>
          <a:p>
            <a:pPr marL="609600" indent="-609600" eaLnBrk="1" fontAlgn="auto" hangingPunct="1">
              <a:lnSpc>
                <a:spcPct val="80000"/>
              </a:lnSpc>
              <a:spcAft>
                <a:spcPts val="0"/>
              </a:spcAft>
              <a:buFont typeface="Arial" panose="020B0604020202020204" pitchFamily="34" charset="0"/>
              <a:buNone/>
              <a:defRPr/>
            </a:pPr>
            <a:r>
              <a:rPr lang="it-IT" altLang="it-IT" sz="1800" b="1" i="1" u="sng" dirty="0">
                <a:latin typeface="Arial" panose="020B0604020202020204" pitchFamily="34" charset="0"/>
                <a:cs typeface="Arial" panose="020B0604020202020204" pitchFamily="34" charset="0"/>
              </a:rPr>
              <a:t>Inseminazione intratubarica dei due gameti</a:t>
            </a:r>
            <a:r>
              <a:rPr lang="it-IT" altLang="it-IT" sz="1800" b="1" u="sng" dirty="0">
                <a:latin typeface="Arial" panose="020B0604020202020204" pitchFamily="34" charset="0"/>
                <a:cs typeface="Arial" panose="020B0604020202020204" pitchFamily="34" charset="0"/>
              </a:rPr>
              <a:t> G.I.F.T.:</a:t>
            </a:r>
            <a:r>
              <a:rPr lang="it-IT" altLang="it-IT" sz="1600" b="1" dirty="0">
                <a:latin typeface="Arial" panose="020B0604020202020204" pitchFamily="34" charset="0"/>
                <a:cs typeface="Arial" panose="020B0604020202020204" pitchFamily="34" charset="0"/>
              </a:rPr>
              <a:t> </a:t>
            </a:r>
          </a:p>
          <a:p>
            <a:pPr marL="609600" indent="-609600" eaLnBrk="1" fontAlgn="auto" hangingPunct="1">
              <a:lnSpc>
                <a:spcPct val="80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si introduco nell'utero i due gameti separati. La fecondazione avviene non artificialmente,</a:t>
            </a:r>
          </a:p>
          <a:p>
            <a:pPr marL="609600" indent="-609600" eaLnBrk="1" fontAlgn="auto" hangingPunct="1">
              <a:lnSpc>
                <a:spcPct val="80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ma naturalmente nell'utero. Anche la fecondazione artificiale e la G.I.F.T.: possono</a:t>
            </a:r>
          </a:p>
          <a:p>
            <a:pPr marL="609600" indent="-609600" eaLnBrk="1" fontAlgn="auto" hangingPunct="1">
              <a:lnSpc>
                <a:spcPct val="80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avvenire fra i due coniugi (omologa) o fuori dalla coppia (eterologa)</a:t>
            </a:r>
          </a:p>
          <a:p>
            <a:pPr marL="609600" indent="-609600" eaLnBrk="1" fontAlgn="auto" hangingPunct="1">
              <a:lnSpc>
                <a:spcPct val="80000"/>
              </a:lnSpc>
              <a:spcAft>
                <a:spcPts val="0"/>
              </a:spcAft>
              <a:defRPr/>
            </a:pPr>
            <a:endParaRPr lang="it-IT" altLang="it-IT" sz="1600" dirty="0">
              <a:latin typeface="Arial" panose="020B0604020202020204" pitchFamily="34" charset="0"/>
              <a:cs typeface="Arial" panose="020B0604020202020204" pitchFamily="34" charset="0"/>
            </a:endParaRPr>
          </a:p>
          <a:p>
            <a:pPr marL="609600" indent="-609600" eaLnBrk="1" fontAlgn="auto" hangingPunct="1">
              <a:lnSpc>
                <a:spcPct val="80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Il Magistero, riflettendo sulla Rivelazione di Cristo per quanto riguarda i problemi moderni</a:t>
            </a:r>
          </a:p>
          <a:p>
            <a:pPr marL="609600" indent="-609600" eaLnBrk="1" fontAlgn="auto" hangingPunct="1">
              <a:lnSpc>
                <a:spcPct val="80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della bioetica in campo genetico, considera moralmente </a:t>
            </a:r>
            <a:r>
              <a:rPr lang="it-IT" altLang="it-IT" sz="1600" b="1" u="sng" dirty="0">
                <a:latin typeface="Arial" panose="020B0604020202020204" pitchFamily="34" charset="0"/>
                <a:cs typeface="Arial" panose="020B0604020202020204" pitchFamily="34" charset="0"/>
              </a:rPr>
              <a:t>leciti:</a:t>
            </a:r>
          </a:p>
          <a:p>
            <a:pPr marL="609600" indent="-609600" eaLnBrk="1" fontAlgn="auto" hangingPunct="1">
              <a:lnSpc>
                <a:spcPct val="80000"/>
              </a:lnSpc>
              <a:spcAft>
                <a:spcPts val="0"/>
              </a:spcAft>
              <a:buFont typeface="Arial" panose="020B0604020202020204" pitchFamily="34" charset="0"/>
              <a:buNone/>
              <a:defRPr/>
            </a:pPr>
            <a:endParaRPr lang="it-IT" altLang="it-IT" sz="1600" dirty="0">
              <a:latin typeface="Arial" panose="020B0604020202020204" pitchFamily="34" charset="0"/>
              <a:cs typeface="Arial" panose="020B0604020202020204" pitchFamily="34" charset="0"/>
            </a:endParaRP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solo la inseminazione artificiale omologa G.I.F.T.;</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ogni intervento medico o terapeutico che è al servizio della vita, del bene integrale</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dell'embrione;</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e ricerche per rimediare alla sterilità.</a:t>
            </a:r>
          </a:p>
          <a:p>
            <a:pPr marL="609600" indent="-609600" eaLnBrk="1" fontAlgn="auto" hangingPunct="1">
              <a:lnSpc>
                <a:spcPct val="80000"/>
              </a:lnSpc>
              <a:spcAft>
                <a:spcPts val="0"/>
              </a:spcAft>
              <a:buFont typeface="Arial" panose="020B0604020202020204" pitchFamily="34" charset="0"/>
              <a:buNone/>
              <a:defRPr/>
            </a:pPr>
            <a:endParaRPr lang="it-IT" altLang="it-IT" sz="1600" dirty="0">
              <a:latin typeface="Arial" panose="020B0604020202020204" pitchFamily="34" charset="0"/>
              <a:cs typeface="Arial" panose="020B0604020202020204" pitchFamily="34" charset="0"/>
            </a:endParaRPr>
          </a:p>
          <a:p>
            <a:pPr marL="609600" indent="-609600" eaLnBrk="1" fontAlgn="auto" hangingPunct="1">
              <a:lnSpc>
                <a:spcPct val="80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Vengono considerati moralmente </a:t>
            </a:r>
            <a:r>
              <a:rPr lang="it-IT" altLang="it-IT" sz="1600" b="1" u="sng" dirty="0">
                <a:latin typeface="Arial" panose="020B0604020202020204" pitchFamily="34" charset="0"/>
                <a:cs typeface="Arial" panose="020B0604020202020204" pitchFamily="34" charset="0"/>
              </a:rPr>
              <a:t>illeciti anche per la bioetica</a:t>
            </a:r>
            <a:r>
              <a:rPr lang="it-IT" altLang="it-IT" sz="1600" dirty="0">
                <a:latin typeface="Arial" panose="020B0604020202020204" pitchFamily="34" charset="0"/>
                <a:cs typeface="Arial" panose="020B0604020202020204" pitchFamily="34" charset="0"/>
              </a:rPr>
              <a:t>:</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ogni prassi direttamente abortiva (dichiarato, per la religione, insegnamento cristiano immutabile);</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ogni sperimentazione non terapeutica sugli embrioni;</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ogni distruzione degli embrioni;</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ogni congelamento degli embrioni;</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ogni selezione e predeterminazione del nascituro;</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qualsiasi forma di inseminazione e fecondazione al di fuori dei genitori veri e propri (eterologa);</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la </a:t>
            </a:r>
            <a:r>
              <a:rPr lang="it-IT" altLang="it-IT" sz="1600" b="1" dirty="0">
                <a:latin typeface="Arial" panose="020B0604020202020204" pitchFamily="34" charset="0"/>
                <a:cs typeface="Arial" panose="020B0604020202020204" pitchFamily="34" charset="0"/>
              </a:rPr>
              <a:t>fecondazione artificiale </a:t>
            </a:r>
            <a:r>
              <a:rPr lang="it-IT" altLang="it-IT" sz="1600" dirty="0">
                <a:latin typeface="Arial" panose="020B0604020202020204" pitchFamily="34" charset="0"/>
                <a:cs typeface="Arial" panose="020B0604020202020204" pitchFamily="34" charset="0"/>
              </a:rPr>
              <a:t>anche se omologa, qualora rivesta i caratteri morali di quella eterologa.</a:t>
            </a:r>
          </a:p>
          <a:p>
            <a:pPr marL="609600" indent="-609600" eaLnBrk="1" fontAlgn="auto" hangingPunct="1">
              <a:lnSpc>
                <a:spcPct val="80000"/>
              </a:lnSpc>
              <a:spcAft>
                <a:spcPts val="0"/>
              </a:spcAft>
              <a:buFont typeface="Arial" panose="020B0604020202020204" pitchFamily="34" charset="0"/>
              <a:buNone/>
              <a:defRPr/>
            </a:pPr>
            <a:endParaRPr lang="it-IT" altLang="it-IT" sz="1600" dirty="0">
              <a:latin typeface="Arial" panose="020B0604020202020204" pitchFamily="34" charset="0"/>
              <a:cs typeface="Arial" panose="020B0604020202020204" pitchFamily="34" charset="0"/>
            </a:endParaRPr>
          </a:p>
          <a:p>
            <a:pPr marL="609600" indent="-609600" eaLnBrk="1" fontAlgn="auto" hangingPunct="1">
              <a:lnSpc>
                <a:spcPct val="80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il documento si chiude con l'invito a difendere gli embrioni umani e la dignità coniugale.</a:t>
            </a:r>
          </a:p>
          <a:p>
            <a:pPr marL="609600" indent="-609600" eaLnBrk="1" fontAlgn="auto" hangingPunct="1">
              <a:lnSpc>
                <a:spcPct val="80000"/>
              </a:lnSpc>
              <a:spcAft>
                <a:spcPts val="0"/>
              </a:spcAft>
              <a:buFont typeface="Arial" panose="020B0604020202020204" pitchFamily="34" charset="0"/>
              <a:buNone/>
              <a:defRPr/>
            </a:pPr>
            <a:r>
              <a:rPr lang="it-IT" altLang="it-IT" sz="1600" b="1" dirty="0" err="1">
                <a:latin typeface="Arial" panose="020B0604020202020204" pitchFamily="34" charset="0"/>
                <a:cs typeface="Arial" panose="020B0604020202020204" pitchFamily="34" charset="0"/>
              </a:rPr>
              <a:t>Donum</a:t>
            </a:r>
            <a:r>
              <a:rPr lang="it-IT" altLang="it-IT" sz="1600" b="1" dirty="0">
                <a:latin typeface="Arial" panose="020B0604020202020204" pitchFamily="34" charset="0"/>
                <a:cs typeface="Arial" panose="020B0604020202020204" pitchFamily="34" charset="0"/>
              </a:rPr>
              <a:t> Vitae </a:t>
            </a:r>
            <a:r>
              <a:rPr lang="it-IT" altLang="it-IT" sz="1600" dirty="0">
                <a:latin typeface="Arial" panose="020B0604020202020204" pitchFamily="34" charset="0"/>
                <a:cs typeface="Arial" panose="020B0604020202020204" pitchFamily="34" charset="0"/>
              </a:rPr>
              <a:t>è dalla parte dell'embrione, ne rivendica il carattere umano e personalistico</a:t>
            </a:r>
          </a:p>
          <a:p>
            <a:pPr marL="609600" indent="-609600" eaLnBrk="1" fontAlgn="auto" hangingPunct="1">
              <a:lnSpc>
                <a:spcPct val="80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a partire dai dati scientifici.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fade">
                                      <p:cBhvr>
                                        <p:cTn id="7" dur="1000"/>
                                        <p:tgtEl>
                                          <p:spTgt spid="109571">
                                            <p:txEl>
                                              <p:pRg st="0" end="0"/>
                                            </p:txEl>
                                          </p:spTgt>
                                        </p:tgtEl>
                                      </p:cBhvr>
                                    </p:animEffect>
                                    <p:anim calcmode="lin" valueType="num">
                                      <p:cBhvr>
                                        <p:cTn id="8" dur="10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957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fade">
                                      <p:cBhvr>
                                        <p:cTn id="12" dur="1000"/>
                                        <p:tgtEl>
                                          <p:spTgt spid="109571">
                                            <p:txEl>
                                              <p:pRg st="1" end="1"/>
                                            </p:txEl>
                                          </p:spTgt>
                                        </p:tgtEl>
                                      </p:cBhvr>
                                    </p:animEffect>
                                    <p:anim calcmode="lin" valueType="num">
                                      <p:cBhvr>
                                        <p:cTn id="13" dur="1000" fill="hold"/>
                                        <p:tgtEl>
                                          <p:spTgt spid="10957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957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Effect transition="in" filter="fade">
                                      <p:cBhvr>
                                        <p:cTn id="17" dur="1000"/>
                                        <p:tgtEl>
                                          <p:spTgt spid="109571">
                                            <p:txEl>
                                              <p:pRg st="2" end="2"/>
                                            </p:txEl>
                                          </p:spTgt>
                                        </p:tgtEl>
                                      </p:cBhvr>
                                    </p:animEffect>
                                    <p:anim calcmode="lin" valueType="num">
                                      <p:cBhvr>
                                        <p:cTn id="18" dur="10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957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9571">
                                            <p:txEl>
                                              <p:pRg st="3" end="3"/>
                                            </p:txEl>
                                          </p:spTgt>
                                        </p:tgtEl>
                                        <p:attrNameLst>
                                          <p:attrName>style.visibility</p:attrName>
                                        </p:attrNameLst>
                                      </p:cBhvr>
                                      <p:to>
                                        <p:strVal val="visible"/>
                                      </p:to>
                                    </p:set>
                                    <p:animEffect transition="in" filter="fade">
                                      <p:cBhvr>
                                        <p:cTn id="22" dur="1000"/>
                                        <p:tgtEl>
                                          <p:spTgt spid="109571">
                                            <p:txEl>
                                              <p:pRg st="3" end="3"/>
                                            </p:txEl>
                                          </p:spTgt>
                                        </p:tgtEl>
                                      </p:cBhvr>
                                    </p:animEffect>
                                    <p:anim calcmode="lin" valueType="num">
                                      <p:cBhvr>
                                        <p:cTn id="23" dur="1000" fill="hold"/>
                                        <p:tgtEl>
                                          <p:spTgt spid="10957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957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9571">
                                            <p:txEl>
                                              <p:pRg st="5" end="5"/>
                                            </p:txEl>
                                          </p:spTgt>
                                        </p:tgtEl>
                                        <p:attrNameLst>
                                          <p:attrName>style.visibility</p:attrName>
                                        </p:attrNameLst>
                                      </p:cBhvr>
                                      <p:to>
                                        <p:strVal val="visible"/>
                                      </p:to>
                                    </p:set>
                                    <p:animEffect transition="in" filter="fade">
                                      <p:cBhvr>
                                        <p:cTn id="27" dur="1000"/>
                                        <p:tgtEl>
                                          <p:spTgt spid="109571">
                                            <p:txEl>
                                              <p:pRg st="5" end="5"/>
                                            </p:txEl>
                                          </p:spTgt>
                                        </p:tgtEl>
                                      </p:cBhvr>
                                    </p:animEffect>
                                    <p:anim calcmode="lin" valueType="num">
                                      <p:cBhvr>
                                        <p:cTn id="28" dur="1000" fill="hold"/>
                                        <p:tgtEl>
                                          <p:spTgt spid="109571">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09571">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9571">
                                            <p:txEl>
                                              <p:pRg st="6" end="6"/>
                                            </p:txEl>
                                          </p:spTgt>
                                        </p:tgtEl>
                                        <p:attrNameLst>
                                          <p:attrName>style.visibility</p:attrName>
                                        </p:attrNameLst>
                                      </p:cBhvr>
                                      <p:to>
                                        <p:strVal val="visible"/>
                                      </p:to>
                                    </p:set>
                                    <p:animEffect transition="in" filter="fade">
                                      <p:cBhvr>
                                        <p:cTn id="32" dur="1000"/>
                                        <p:tgtEl>
                                          <p:spTgt spid="109571">
                                            <p:txEl>
                                              <p:pRg st="6" end="6"/>
                                            </p:txEl>
                                          </p:spTgt>
                                        </p:tgtEl>
                                      </p:cBhvr>
                                    </p:animEffect>
                                    <p:anim calcmode="lin" valueType="num">
                                      <p:cBhvr>
                                        <p:cTn id="33" dur="1000" fill="hold"/>
                                        <p:tgtEl>
                                          <p:spTgt spid="109571">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09571">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9571">
                                            <p:txEl>
                                              <p:pRg st="8" end="8"/>
                                            </p:txEl>
                                          </p:spTgt>
                                        </p:tgtEl>
                                        <p:attrNameLst>
                                          <p:attrName>style.visibility</p:attrName>
                                        </p:attrNameLst>
                                      </p:cBhvr>
                                      <p:to>
                                        <p:strVal val="visible"/>
                                      </p:to>
                                    </p:set>
                                    <p:animEffect transition="in" filter="fade">
                                      <p:cBhvr>
                                        <p:cTn id="37" dur="1000"/>
                                        <p:tgtEl>
                                          <p:spTgt spid="109571">
                                            <p:txEl>
                                              <p:pRg st="8" end="8"/>
                                            </p:txEl>
                                          </p:spTgt>
                                        </p:tgtEl>
                                      </p:cBhvr>
                                    </p:animEffect>
                                    <p:anim calcmode="lin" valueType="num">
                                      <p:cBhvr>
                                        <p:cTn id="38" dur="1000" fill="hold"/>
                                        <p:tgtEl>
                                          <p:spTgt spid="109571">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109571">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9571">
                                            <p:txEl>
                                              <p:pRg st="9" end="9"/>
                                            </p:txEl>
                                          </p:spTgt>
                                        </p:tgtEl>
                                        <p:attrNameLst>
                                          <p:attrName>style.visibility</p:attrName>
                                        </p:attrNameLst>
                                      </p:cBhvr>
                                      <p:to>
                                        <p:strVal val="visible"/>
                                      </p:to>
                                    </p:set>
                                    <p:animEffect transition="in" filter="fade">
                                      <p:cBhvr>
                                        <p:cTn id="42" dur="1000"/>
                                        <p:tgtEl>
                                          <p:spTgt spid="109571">
                                            <p:txEl>
                                              <p:pRg st="9" end="9"/>
                                            </p:txEl>
                                          </p:spTgt>
                                        </p:tgtEl>
                                      </p:cBhvr>
                                    </p:animEffect>
                                    <p:anim calcmode="lin" valueType="num">
                                      <p:cBhvr>
                                        <p:cTn id="43" dur="1000" fill="hold"/>
                                        <p:tgtEl>
                                          <p:spTgt spid="109571">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109571">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9571">
                                            <p:txEl>
                                              <p:pRg st="10" end="10"/>
                                            </p:txEl>
                                          </p:spTgt>
                                        </p:tgtEl>
                                        <p:attrNameLst>
                                          <p:attrName>style.visibility</p:attrName>
                                        </p:attrNameLst>
                                      </p:cBhvr>
                                      <p:to>
                                        <p:strVal val="visible"/>
                                      </p:to>
                                    </p:set>
                                    <p:animEffect transition="in" filter="fade">
                                      <p:cBhvr>
                                        <p:cTn id="47" dur="1000"/>
                                        <p:tgtEl>
                                          <p:spTgt spid="109571">
                                            <p:txEl>
                                              <p:pRg st="10" end="10"/>
                                            </p:txEl>
                                          </p:spTgt>
                                        </p:tgtEl>
                                      </p:cBhvr>
                                    </p:animEffect>
                                    <p:anim calcmode="lin" valueType="num">
                                      <p:cBhvr>
                                        <p:cTn id="48" dur="1000" fill="hold"/>
                                        <p:tgtEl>
                                          <p:spTgt spid="109571">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109571">
                                            <p:txEl>
                                              <p:pRg st="10" end="1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9571">
                                            <p:txEl>
                                              <p:pRg st="11" end="11"/>
                                            </p:txEl>
                                          </p:spTgt>
                                        </p:tgtEl>
                                        <p:attrNameLst>
                                          <p:attrName>style.visibility</p:attrName>
                                        </p:attrNameLst>
                                      </p:cBhvr>
                                      <p:to>
                                        <p:strVal val="visible"/>
                                      </p:to>
                                    </p:set>
                                    <p:animEffect transition="in" filter="fade">
                                      <p:cBhvr>
                                        <p:cTn id="52" dur="1000"/>
                                        <p:tgtEl>
                                          <p:spTgt spid="109571">
                                            <p:txEl>
                                              <p:pRg st="11" end="11"/>
                                            </p:txEl>
                                          </p:spTgt>
                                        </p:tgtEl>
                                      </p:cBhvr>
                                    </p:animEffect>
                                    <p:anim calcmode="lin" valueType="num">
                                      <p:cBhvr>
                                        <p:cTn id="53" dur="1000" fill="hold"/>
                                        <p:tgtEl>
                                          <p:spTgt spid="109571">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10957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09571">
                                            <p:txEl>
                                              <p:pRg st="13" end="13"/>
                                            </p:txEl>
                                          </p:spTgt>
                                        </p:tgtEl>
                                        <p:attrNameLst>
                                          <p:attrName>style.visibility</p:attrName>
                                        </p:attrNameLst>
                                      </p:cBhvr>
                                      <p:to>
                                        <p:strVal val="visible"/>
                                      </p:to>
                                    </p:set>
                                    <p:animEffect transition="in" filter="fade">
                                      <p:cBhvr>
                                        <p:cTn id="59" dur="1000"/>
                                        <p:tgtEl>
                                          <p:spTgt spid="109571">
                                            <p:txEl>
                                              <p:pRg st="13" end="13"/>
                                            </p:txEl>
                                          </p:spTgt>
                                        </p:tgtEl>
                                      </p:cBhvr>
                                    </p:animEffect>
                                    <p:anim calcmode="lin" valueType="num">
                                      <p:cBhvr>
                                        <p:cTn id="60" dur="1000" fill="hold"/>
                                        <p:tgtEl>
                                          <p:spTgt spid="109571">
                                            <p:txEl>
                                              <p:pRg st="13" end="13"/>
                                            </p:txEl>
                                          </p:spTgt>
                                        </p:tgtEl>
                                        <p:attrNameLst>
                                          <p:attrName>ppt_x</p:attrName>
                                        </p:attrNameLst>
                                      </p:cBhvr>
                                      <p:tavLst>
                                        <p:tav tm="0">
                                          <p:val>
                                            <p:strVal val="#ppt_x"/>
                                          </p:val>
                                        </p:tav>
                                        <p:tav tm="100000">
                                          <p:val>
                                            <p:strVal val="#ppt_x"/>
                                          </p:val>
                                        </p:tav>
                                      </p:tavLst>
                                    </p:anim>
                                    <p:anim calcmode="lin" valueType="num">
                                      <p:cBhvr>
                                        <p:cTn id="61" dur="1000" fill="hold"/>
                                        <p:tgtEl>
                                          <p:spTgt spid="109571">
                                            <p:txEl>
                                              <p:pRg st="13" end="13"/>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09571">
                                            <p:txEl>
                                              <p:pRg st="14" end="14"/>
                                            </p:txEl>
                                          </p:spTgt>
                                        </p:tgtEl>
                                        <p:attrNameLst>
                                          <p:attrName>style.visibility</p:attrName>
                                        </p:attrNameLst>
                                      </p:cBhvr>
                                      <p:to>
                                        <p:strVal val="visible"/>
                                      </p:to>
                                    </p:set>
                                    <p:animEffect transition="in" filter="fade">
                                      <p:cBhvr>
                                        <p:cTn id="64" dur="1000"/>
                                        <p:tgtEl>
                                          <p:spTgt spid="109571">
                                            <p:txEl>
                                              <p:pRg st="14" end="14"/>
                                            </p:txEl>
                                          </p:spTgt>
                                        </p:tgtEl>
                                      </p:cBhvr>
                                    </p:animEffect>
                                    <p:anim calcmode="lin" valueType="num">
                                      <p:cBhvr>
                                        <p:cTn id="65" dur="1000" fill="hold"/>
                                        <p:tgtEl>
                                          <p:spTgt spid="109571">
                                            <p:txEl>
                                              <p:pRg st="14" end="14"/>
                                            </p:txEl>
                                          </p:spTgt>
                                        </p:tgtEl>
                                        <p:attrNameLst>
                                          <p:attrName>ppt_x</p:attrName>
                                        </p:attrNameLst>
                                      </p:cBhvr>
                                      <p:tavLst>
                                        <p:tav tm="0">
                                          <p:val>
                                            <p:strVal val="#ppt_x"/>
                                          </p:val>
                                        </p:tav>
                                        <p:tav tm="100000">
                                          <p:val>
                                            <p:strVal val="#ppt_x"/>
                                          </p:val>
                                        </p:tav>
                                      </p:tavLst>
                                    </p:anim>
                                    <p:anim calcmode="lin" valueType="num">
                                      <p:cBhvr>
                                        <p:cTn id="66" dur="1000" fill="hold"/>
                                        <p:tgtEl>
                                          <p:spTgt spid="109571">
                                            <p:txEl>
                                              <p:pRg st="14" end="14"/>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09571">
                                            <p:txEl>
                                              <p:pRg st="15" end="15"/>
                                            </p:txEl>
                                          </p:spTgt>
                                        </p:tgtEl>
                                        <p:attrNameLst>
                                          <p:attrName>style.visibility</p:attrName>
                                        </p:attrNameLst>
                                      </p:cBhvr>
                                      <p:to>
                                        <p:strVal val="visible"/>
                                      </p:to>
                                    </p:set>
                                    <p:animEffect transition="in" filter="fade">
                                      <p:cBhvr>
                                        <p:cTn id="69" dur="1000"/>
                                        <p:tgtEl>
                                          <p:spTgt spid="109571">
                                            <p:txEl>
                                              <p:pRg st="15" end="15"/>
                                            </p:txEl>
                                          </p:spTgt>
                                        </p:tgtEl>
                                      </p:cBhvr>
                                    </p:animEffect>
                                    <p:anim calcmode="lin" valueType="num">
                                      <p:cBhvr>
                                        <p:cTn id="70" dur="1000" fill="hold"/>
                                        <p:tgtEl>
                                          <p:spTgt spid="109571">
                                            <p:txEl>
                                              <p:pRg st="15" end="15"/>
                                            </p:txEl>
                                          </p:spTgt>
                                        </p:tgtEl>
                                        <p:attrNameLst>
                                          <p:attrName>ppt_x</p:attrName>
                                        </p:attrNameLst>
                                      </p:cBhvr>
                                      <p:tavLst>
                                        <p:tav tm="0">
                                          <p:val>
                                            <p:strVal val="#ppt_x"/>
                                          </p:val>
                                        </p:tav>
                                        <p:tav tm="100000">
                                          <p:val>
                                            <p:strVal val="#ppt_x"/>
                                          </p:val>
                                        </p:tav>
                                      </p:tavLst>
                                    </p:anim>
                                    <p:anim calcmode="lin" valueType="num">
                                      <p:cBhvr>
                                        <p:cTn id="71" dur="1000" fill="hold"/>
                                        <p:tgtEl>
                                          <p:spTgt spid="109571">
                                            <p:txEl>
                                              <p:pRg st="15" end="15"/>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09571">
                                            <p:txEl>
                                              <p:pRg st="16" end="16"/>
                                            </p:txEl>
                                          </p:spTgt>
                                        </p:tgtEl>
                                        <p:attrNameLst>
                                          <p:attrName>style.visibility</p:attrName>
                                        </p:attrNameLst>
                                      </p:cBhvr>
                                      <p:to>
                                        <p:strVal val="visible"/>
                                      </p:to>
                                    </p:set>
                                    <p:animEffect transition="in" filter="fade">
                                      <p:cBhvr>
                                        <p:cTn id="74" dur="1000"/>
                                        <p:tgtEl>
                                          <p:spTgt spid="109571">
                                            <p:txEl>
                                              <p:pRg st="16" end="16"/>
                                            </p:txEl>
                                          </p:spTgt>
                                        </p:tgtEl>
                                      </p:cBhvr>
                                    </p:animEffect>
                                    <p:anim calcmode="lin" valueType="num">
                                      <p:cBhvr>
                                        <p:cTn id="75" dur="1000" fill="hold"/>
                                        <p:tgtEl>
                                          <p:spTgt spid="109571">
                                            <p:txEl>
                                              <p:pRg st="16" end="16"/>
                                            </p:txEl>
                                          </p:spTgt>
                                        </p:tgtEl>
                                        <p:attrNameLst>
                                          <p:attrName>ppt_x</p:attrName>
                                        </p:attrNameLst>
                                      </p:cBhvr>
                                      <p:tavLst>
                                        <p:tav tm="0">
                                          <p:val>
                                            <p:strVal val="#ppt_x"/>
                                          </p:val>
                                        </p:tav>
                                        <p:tav tm="100000">
                                          <p:val>
                                            <p:strVal val="#ppt_x"/>
                                          </p:val>
                                        </p:tav>
                                      </p:tavLst>
                                    </p:anim>
                                    <p:anim calcmode="lin" valueType="num">
                                      <p:cBhvr>
                                        <p:cTn id="76" dur="1000" fill="hold"/>
                                        <p:tgtEl>
                                          <p:spTgt spid="109571">
                                            <p:txEl>
                                              <p:pRg st="16" end="16"/>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09571">
                                            <p:txEl>
                                              <p:pRg st="17" end="17"/>
                                            </p:txEl>
                                          </p:spTgt>
                                        </p:tgtEl>
                                        <p:attrNameLst>
                                          <p:attrName>style.visibility</p:attrName>
                                        </p:attrNameLst>
                                      </p:cBhvr>
                                      <p:to>
                                        <p:strVal val="visible"/>
                                      </p:to>
                                    </p:set>
                                    <p:animEffect transition="in" filter="fade">
                                      <p:cBhvr>
                                        <p:cTn id="79" dur="1000"/>
                                        <p:tgtEl>
                                          <p:spTgt spid="109571">
                                            <p:txEl>
                                              <p:pRg st="17" end="17"/>
                                            </p:txEl>
                                          </p:spTgt>
                                        </p:tgtEl>
                                      </p:cBhvr>
                                    </p:animEffect>
                                    <p:anim calcmode="lin" valueType="num">
                                      <p:cBhvr>
                                        <p:cTn id="80" dur="1000" fill="hold"/>
                                        <p:tgtEl>
                                          <p:spTgt spid="109571">
                                            <p:txEl>
                                              <p:pRg st="17" end="17"/>
                                            </p:txEl>
                                          </p:spTgt>
                                        </p:tgtEl>
                                        <p:attrNameLst>
                                          <p:attrName>ppt_x</p:attrName>
                                        </p:attrNameLst>
                                      </p:cBhvr>
                                      <p:tavLst>
                                        <p:tav tm="0">
                                          <p:val>
                                            <p:strVal val="#ppt_x"/>
                                          </p:val>
                                        </p:tav>
                                        <p:tav tm="100000">
                                          <p:val>
                                            <p:strVal val="#ppt_x"/>
                                          </p:val>
                                        </p:tav>
                                      </p:tavLst>
                                    </p:anim>
                                    <p:anim calcmode="lin" valueType="num">
                                      <p:cBhvr>
                                        <p:cTn id="81" dur="1000" fill="hold"/>
                                        <p:tgtEl>
                                          <p:spTgt spid="109571">
                                            <p:txEl>
                                              <p:pRg st="17" end="17"/>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09571">
                                            <p:txEl>
                                              <p:pRg st="18" end="18"/>
                                            </p:txEl>
                                          </p:spTgt>
                                        </p:tgtEl>
                                        <p:attrNameLst>
                                          <p:attrName>style.visibility</p:attrName>
                                        </p:attrNameLst>
                                      </p:cBhvr>
                                      <p:to>
                                        <p:strVal val="visible"/>
                                      </p:to>
                                    </p:set>
                                    <p:animEffect transition="in" filter="fade">
                                      <p:cBhvr>
                                        <p:cTn id="84" dur="1000"/>
                                        <p:tgtEl>
                                          <p:spTgt spid="109571">
                                            <p:txEl>
                                              <p:pRg st="18" end="18"/>
                                            </p:txEl>
                                          </p:spTgt>
                                        </p:tgtEl>
                                      </p:cBhvr>
                                    </p:animEffect>
                                    <p:anim calcmode="lin" valueType="num">
                                      <p:cBhvr>
                                        <p:cTn id="85" dur="1000" fill="hold"/>
                                        <p:tgtEl>
                                          <p:spTgt spid="109571">
                                            <p:txEl>
                                              <p:pRg st="18" end="18"/>
                                            </p:txEl>
                                          </p:spTgt>
                                        </p:tgtEl>
                                        <p:attrNameLst>
                                          <p:attrName>ppt_x</p:attrName>
                                        </p:attrNameLst>
                                      </p:cBhvr>
                                      <p:tavLst>
                                        <p:tav tm="0">
                                          <p:val>
                                            <p:strVal val="#ppt_x"/>
                                          </p:val>
                                        </p:tav>
                                        <p:tav tm="100000">
                                          <p:val>
                                            <p:strVal val="#ppt_x"/>
                                          </p:val>
                                        </p:tav>
                                      </p:tavLst>
                                    </p:anim>
                                    <p:anim calcmode="lin" valueType="num">
                                      <p:cBhvr>
                                        <p:cTn id="86" dur="1000" fill="hold"/>
                                        <p:tgtEl>
                                          <p:spTgt spid="109571">
                                            <p:txEl>
                                              <p:pRg st="18" end="18"/>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109571">
                                            <p:txEl>
                                              <p:pRg st="19" end="19"/>
                                            </p:txEl>
                                          </p:spTgt>
                                        </p:tgtEl>
                                        <p:attrNameLst>
                                          <p:attrName>style.visibility</p:attrName>
                                        </p:attrNameLst>
                                      </p:cBhvr>
                                      <p:to>
                                        <p:strVal val="visible"/>
                                      </p:to>
                                    </p:set>
                                    <p:animEffect transition="in" filter="fade">
                                      <p:cBhvr>
                                        <p:cTn id="89" dur="1000"/>
                                        <p:tgtEl>
                                          <p:spTgt spid="109571">
                                            <p:txEl>
                                              <p:pRg st="19" end="19"/>
                                            </p:txEl>
                                          </p:spTgt>
                                        </p:tgtEl>
                                      </p:cBhvr>
                                    </p:animEffect>
                                    <p:anim calcmode="lin" valueType="num">
                                      <p:cBhvr>
                                        <p:cTn id="90" dur="1000" fill="hold"/>
                                        <p:tgtEl>
                                          <p:spTgt spid="109571">
                                            <p:txEl>
                                              <p:pRg st="19" end="19"/>
                                            </p:txEl>
                                          </p:spTgt>
                                        </p:tgtEl>
                                        <p:attrNameLst>
                                          <p:attrName>ppt_x</p:attrName>
                                        </p:attrNameLst>
                                      </p:cBhvr>
                                      <p:tavLst>
                                        <p:tav tm="0">
                                          <p:val>
                                            <p:strVal val="#ppt_x"/>
                                          </p:val>
                                        </p:tav>
                                        <p:tav tm="100000">
                                          <p:val>
                                            <p:strVal val="#ppt_x"/>
                                          </p:val>
                                        </p:tav>
                                      </p:tavLst>
                                    </p:anim>
                                    <p:anim calcmode="lin" valueType="num">
                                      <p:cBhvr>
                                        <p:cTn id="91" dur="1000" fill="hold"/>
                                        <p:tgtEl>
                                          <p:spTgt spid="109571">
                                            <p:txEl>
                                              <p:pRg st="19" end="19"/>
                                            </p:txEl>
                                          </p:spTgt>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109571">
                                            <p:txEl>
                                              <p:pRg st="20" end="20"/>
                                            </p:txEl>
                                          </p:spTgt>
                                        </p:tgtEl>
                                        <p:attrNameLst>
                                          <p:attrName>style.visibility</p:attrName>
                                        </p:attrNameLst>
                                      </p:cBhvr>
                                      <p:to>
                                        <p:strVal val="visible"/>
                                      </p:to>
                                    </p:set>
                                    <p:animEffect transition="in" filter="fade">
                                      <p:cBhvr>
                                        <p:cTn id="94" dur="1000"/>
                                        <p:tgtEl>
                                          <p:spTgt spid="109571">
                                            <p:txEl>
                                              <p:pRg st="20" end="20"/>
                                            </p:txEl>
                                          </p:spTgt>
                                        </p:tgtEl>
                                      </p:cBhvr>
                                    </p:animEffect>
                                    <p:anim calcmode="lin" valueType="num">
                                      <p:cBhvr>
                                        <p:cTn id="95" dur="1000" fill="hold"/>
                                        <p:tgtEl>
                                          <p:spTgt spid="109571">
                                            <p:txEl>
                                              <p:pRg st="20" end="20"/>
                                            </p:txEl>
                                          </p:spTgt>
                                        </p:tgtEl>
                                        <p:attrNameLst>
                                          <p:attrName>ppt_x</p:attrName>
                                        </p:attrNameLst>
                                      </p:cBhvr>
                                      <p:tavLst>
                                        <p:tav tm="0">
                                          <p:val>
                                            <p:strVal val="#ppt_x"/>
                                          </p:val>
                                        </p:tav>
                                        <p:tav tm="100000">
                                          <p:val>
                                            <p:strVal val="#ppt_x"/>
                                          </p:val>
                                        </p:tav>
                                      </p:tavLst>
                                    </p:anim>
                                    <p:anim calcmode="lin" valueType="num">
                                      <p:cBhvr>
                                        <p:cTn id="96" dur="1000" fill="hold"/>
                                        <p:tgtEl>
                                          <p:spTgt spid="109571">
                                            <p:txEl>
                                              <p:pRg st="20" end="20"/>
                                            </p:txEl>
                                          </p:spTgt>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109571">
                                            <p:txEl>
                                              <p:pRg st="22" end="22"/>
                                            </p:txEl>
                                          </p:spTgt>
                                        </p:tgtEl>
                                        <p:attrNameLst>
                                          <p:attrName>style.visibility</p:attrName>
                                        </p:attrNameLst>
                                      </p:cBhvr>
                                      <p:to>
                                        <p:strVal val="visible"/>
                                      </p:to>
                                    </p:set>
                                    <p:animEffect transition="in" filter="fade">
                                      <p:cBhvr>
                                        <p:cTn id="99" dur="1000"/>
                                        <p:tgtEl>
                                          <p:spTgt spid="109571">
                                            <p:txEl>
                                              <p:pRg st="22" end="22"/>
                                            </p:txEl>
                                          </p:spTgt>
                                        </p:tgtEl>
                                      </p:cBhvr>
                                    </p:animEffect>
                                    <p:anim calcmode="lin" valueType="num">
                                      <p:cBhvr>
                                        <p:cTn id="100" dur="1000" fill="hold"/>
                                        <p:tgtEl>
                                          <p:spTgt spid="109571">
                                            <p:txEl>
                                              <p:pRg st="22" end="22"/>
                                            </p:txEl>
                                          </p:spTgt>
                                        </p:tgtEl>
                                        <p:attrNameLst>
                                          <p:attrName>ppt_x</p:attrName>
                                        </p:attrNameLst>
                                      </p:cBhvr>
                                      <p:tavLst>
                                        <p:tav tm="0">
                                          <p:val>
                                            <p:strVal val="#ppt_x"/>
                                          </p:val>
                                        </p:tav>
                                        <p:tav tm="100000">
                                          <p:val>
                                            <p:strVal val="#ppt_x"/>
                                          </p:val>
                                        </p:tav>
                                      </p:tavLst>
                                    </p:anim>
                                    <p:anim calcmode="lin" valueType="num">
                                      <p:cBhvr>
                                        <p:cTn id="101" dur="1000" fill="hold"/>
                                        <p:tgtEl>
                                          <p:spTgt spid="109571">
                                            <p:txEl>
                                              <p:pRg st="22" end="22"/>
                                            </p:txEl>
                                          </p:spTgt>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109571">
                                            <p:txEl>
                                              <p:pRg st="23" end="23"/>
                                            </p:txEl>
                                          </p:spTgt>
                                        </p:tgtEl>
                                        <p:attrNameLst>
                                          <p:attrName>style.visibility</p:attrName>
                                        </p:attrNameLst>
                                      </p:cBhvr>
                                      <p:to>
                                        <p:strVal val="visible"/>
                                      </p:to>
                                    </p:set>
                                    <p:animEffect transition="in" filter="fade">
                                      <p:cBhvr>
                                        <p:cTn id="104" dur="1000"/>
                                        <p:tgtEl>
                                          <p:spTgt spid="109571">
                                            <p:txEl>
                                              <p:pRg st="23" end="23"/>
                                            </p:txEl>
                                          </p:spTgt>
                                        </p:tgtEl>
                                      </p:cBhvr>
                                    </p:animEffect>
                                    <p:anim calcmode="lin" valueType="num">
                                      <p:cBhvr>
                                        <p:cTn id="105" dur="1000" fill="hold"/>
                                        <p:tgtEl>
                                          <p:spTgt spid="109571">
                                            <p:txEl>
                                              <p:pRg st="23" end="23"/>
                                            </p:txEl>
                                          </p:spTgt>
                                        </p:tgtEl>
                                        <p:attrNameLst>
                                          <p:attrName>ppt_x</p:attrName>
                                        </p:attrNameLst>
                                      </p:cBhvr>
                                      <p:tavLst>
                                        <p:tav tm="0">
                                          <p:val>
                                            <p:strVal val="#ppt_x"/>
                                          </p:val>
                                        </p:tav>
                                        <p:tav tm="100000">
                                          <p:val>
                                            <p:strVal val="#ppt_x"/>
                                          </p:val>
                                        </p:tav>
                                      </p:tavLst>
                                    </p:anim>
                                    <p:anim calcmode="lin" valueType="num">
                                      <p:cBhvr>
                                        <p:cTn id="106" dur="1000" fill="hold"/>
                                        <p:tgtEl>
                                          <p:spTgt spid="109571">
                                            <p:txEl>
                                              <p:pRg st="23" end="23"/>
                                            </p:txEl>
                                          </p:spTgt>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109571">
                                            <p:txEl>
                                              <p:pRg st="24" end="24"/>
                                            </p:txEl>
                                          </p:spTgt>
                                        </p:tgtEl>
                                        <p:attrNameLst>
                                          <p:attrName>style.visibility</p:attrName>
                                        </p:attrNameLst>
                                      </p:cBhvr>
                                      <p:to>
                                        <p:strVal val="visible"/>
                                      </p:to>
                                    </p:set>
                                    <p:animEffect transition="in" filter="fade">
                                      <p:cBhvr>
                                        <p:cTn id="109" dur="1000"/>
                                        <p:tgtEl>
                                          <p:spTgt spid="109571">
                                            <p:txEl>
                                              <p:pRg st="24" end="24"/>
                                            </p:txEl>
                                          </p:spTgt>
                                        </p:tgtEl>
                                      </p:cBhvr>
                                    </p:animEffect>
                                    <p:anim calcmode="lin" valueType="num">
                                      <p:cBhvr>
                                        <p:cTn id="110" dur="1000" fill="hold"/>
                                        <p:tgtEl>
                                          <p:spTgt spid="109571">
                                            <p:txEl>
                                              <p:pRg st="24" end="24"/>
                                            </p:txEl>
                                          </p:spTgt>
                                        </p:tgtEl>
                                        <p:attrNameLst>
                                          <p:attrName>ppt_x</p:attrName>
                                        </p:attrNameLst>
                                      </p:cBhvr>
                                      <p:tavLst>
                                        <p:tav tm="0">
                                          <p:val>
                                            <p:strVal val="#ppt_x"/>
                                          </p:val>
                                        </p:tav>
                                        <p:tav tm="100000">
                                          <p:val>
                                            <p:strVal val="#ppt_x"/>
                                          </p:val>
                                        </p:tav>
                                      </p:tavLst>
                                    </p:anim>
                                    <p:anim calcmode="lin" valueType="num">
                                      <p:cBhvr>
                                        <p:cTn id="111" dur="1000" fill="hold"/>
                                        <p:tgtEl>
                                          <p:spTgt spid="109571">
                                            <p:txEl>
                                              <p:pRg st="24" end="2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descr="Marmo bianco"/>
          <p:cNvSpPr>
            <a:spLocks noGrp="1" noChangeArrowheads="1"/>
          </p:cNvSpPr>
          <p:nvPr>
            <p:ph type="title"/>
          </p:nvPr>
        </p:nvSpPr>
        <p:spPr>
          <a:xfrm>
            <a:off x="1981200" y="365125"/>
            <a:ext cx="8229600" cy="1325563"/>
          </a:xfrm>
          <a:solidFill>
            <a:schemeClr val="accent4">
              <a:lumMod val="20000"/>
              <a:lumOff val="80000"/>
            </a:schemeClr>
          </a:solidFill>
          <a:ln>
            <a:solidFill>
              <a:schemeClr val="tx1"/>
            </a:solidFill>
          </a:ln>
        </p:spPr>
        <p:txBody>
          <a:bodyPr rtlCol="0">
            <a:normAutofit/>
          </a:bodyPr>
          <a:lstStyle/>
          <a:p>
            <a:pPr algn="ctr" eaLnBrk="1" fontAlgn="auto" hangingPunct="1">
              <a:spcAft>
                <a:spcPts val="0"/>
              </a:spcAft>
              <a:defRPr/>
            </a:pPr>
            <a:r>
              <a:rPr lang="it-IT" altLang="it-IT" b="1" dirty="0">
                <a:latin typeface="Arial" panose="020B0604020202020204" pitchFamily="34" charset="0"/>
                <a:cs typeface="Arial" panose="020B0604020202020204" pitchFamily="34" charset="0"/>
              </a:rPr>
              <a:t>La legittima difesa</a:t>
            </a:r>
          </a:p>
        </p:txBody>
      </p:sp>
      <p:sp>
        <p:nvSpPr>
          <p:cNvPr id="110595" name="Rectangle 3" descr="Marmo bianco"/>
          <p:cNvSpPr>
            <a:spLocks noGrp="1" noChangeArrowheads="1"/>
          </p:cNvSpPr>
          <p:nvPr>
            <p:ph idx="1"/>
          </p:nvPr>
        </p:nvSpPr>
        <p:spPr>
          <a:xfrm>
            <a:off x="658813" y="1855788"/>
            <a:ext cx="10874375" cy="4525962"/>
          </a:xfrm>
          <a:solidFill>
            <a:schemeClr val="accent4">
              <a:lumMod val="20000"/>
              <a:lumOff val="80000"/>
            </a:schemeClr>
          </a:solidFill>
          <a:ln>
            <a:solidFill>
              <a:schemeClr val="tx1"/>
            </a:solidFill>
          </a:ln>
        </p:spPr>
        <p:txBody>
          <a:bodyPr rtlCol="0">
            <a:normAutofit/>
          </a:bodyPr>
          <a:lstStyle/>
          <a:p>
            <a:pPr marL="0" indent="0" eaLnBrk="1" fontAlgn="auto" hangingPunct="1">
              <a:spcAft>
                <a:spcPts val="0"/>
              </a:spcAft>
              <a:buFont typeface="Arial" panose="020B0604020202020204" pitchFamily="34" charset="0"/>
              <a:buNone/>
              <a:defRPr/>
            </a:pPr>
            <a:endParaRPr lang="it-IT" altLang="it-IT" dirty="0"/>
          </a:p>
          <a:p>
            <a:pPr eaLnBrk="1" fontAlgn="auto" hangingPunct="1">
              <a:lnSpc>
                <a:spcPct val="150000"/>
              </a:lnSpc>
              <a:spcAft>
                <a:spcPts val="0"/>
              </a:spcAft>
              <a:defRPr/>
            </a:pPr>
            <a:r>
              <a:rPr lang="it-IT" altLang="it-IT" dirty="0">
                <a:latin typeface="Arial" panose="020B0604020202020204" pitchFamily="34" charset="0"/>
                <a:cs typeface="Arial" panose="020B0604020202020204" pitchFamily="34" charset="0"/>
              </a:rPr>
              <a:t>La legittima difesa viene analizzata dal Magistero della chiesa in una visione più conveniente, fondata sul principio dell'utilità indipendentemente da ogni riferimento al dovere evangelico.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animEffect transition="in" filter="fade">
                                      <p:cBhvr>
                                        <p:cTn id="7" dur="1000"/>
                                        <p:tgtEl>
                                          <p:spTgt spid="110595">
                                            <p:txEl>
                                              <p:pRg st="1" end="1"/>
                                            </p:txEl>
                                          </p:spTgt>
                                        </p:tgtEl>
                                      </p:cBhvr>
                                    </p:animEffect>
                                    <p:anim calcmode="lin" valueType="num">
                                      <p:cBhvr>
                                        <p:cTn id="8" dur="10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059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descr="Papiro"/>
          <p:cNvSpPr>
            <a:spLocks noGrp="1" noChangeArrowheads="1"/>
          </p:cNvSpPr>
          <p:nvPr>
            <p:ph idx="1"/>
          </p:nvPr>
        </p:nvSpPr>
        <p:spPr>
          <a:xfrm>
            <a:off x="1487488" y="333375"/>
            <a:ext cx="9649072" cy="6191250"/>
          </a:xfrm>
          <a:solidFill>
            <a:schemeClr val="accent4">
              <a:lumMod val="20000"/>
              <a:lumOff val="80000"/>
            </a:schemeClr>
          </a:solidFill>
          <a:ln>
            <a:solidFill>
              <a:schemeClr val="tx1"/>
            </a:solidFill>
          </a:ln>
        </p:spPr>
        <p:txBody>
          <a:bodyPr rtlCol="0">
            <a:normAutofit/>
          </a:bodyPr>
          <a:lstStyle/>
          <a:p>
            <a:pPr eaLnBrk="1" fontAlgn="auto" hangingPunct="1">
              <a:lnSpc>
                <a:spcPct val="160000"/>
              </a:lnSpc>
              <a:spcAft>
                <a:spcPts val="0"/>
              </a:spcAft>
              <a:buFontTx/>
              <a:buNone/>
              <a:defRPr/>
            </a:pPr>
            <a:r>
              <a:rPr lang="it-IT" altLang="it-IT" sz="2000" dirty="0">
                <a:latin typeface="Arial" panose="020B0604020202020204" pitchFamily="34" charset="0"/>
                <a:cs typeface="Arial" panose="020B0604020202020204" pitchFamily="34" charset="0"/>
              </a:rPr>
              <a:t>Gesù, davanti alla prospettiva della pena di morte, non si è legittimamente difeso, ma ha taciuto:</a:t>
            </a:r>
          </a:p>
          <a:p>
            <a:pPr eaLnBrk="1" fontAlgn="auto" hangingPunct="1">
              <a:lnSpc>
                <a:spcPct val="80000"/>
              </a:lnSpc>
              <a:spcAft>
                <a:spcPts val="0"/>
              </a:spcAft>
              <a:buFontTx/>
              <a:buNone/>
              <a:defRPr/>
            </a:pPr>
            <a:endParaRPr lang="it-IT" altLang="it-IT" sz="2000" dirty="0"/>
          </a:p>
          <a:p>
            <a:pPr lvl="1" eaLnBrk="1" fontAlgn="auto" hangingPunct="1">
              <a:lnSpc>
                <a:spcPct val="80000"/>
              </a:lnSpc>
              <a:spcAft>
                <a:spcPts val="0"/>
              </a:spcAft>
              <a:buFontTx/>
              <a:buNone/>
              <a:defRPr/>
            </a:pPr>
            <a:r>
              <a:rPr lang="it-IT" altLang="it-IT" sz="1800" dirty="0"/>
              <a:t>“Alzatosi il sommo sacerdote gli disse: </a:t>
            </a:r>
            <a:endParaRPr lang="it-IT" altLang="it-IT" sz="1800" i="1" dirty="0"/>
          </a:p>
          <a:p>
            <a:pPr lvl="1" eaLnBrk="1" fontAlgn="auto" hangingPunct="1">
              <a:lnSpc>
                <a:spcPct val="80000"/>
              </a:lnSpc>
              <a:spcAft>
                <a:spcPts val="0"/>
              </a:spcAft>
              <a:buFontTx/>
              <a:buNone/>
              <a:defRPr/>
            </a:pPr>
            <a:r>
              <a:rPr lang="it-IT" altLang="it-IT" sz="1800" i="1" dirty="0"/>
              <a:t>«Non rispondi nulla? </a:t>
            </a:r>
          </a:p>
          <a:p>
            <a:pPr lvl="1" eaLnBrk="1" fontAlgn="auto" hangingPunct="1">
              <a:lnSpc>
                <a:spcPct val="80000"/>
              </a:lnSpc>
              <a:spcAft>
                <a:spcPts val="0"/>
              </a:spcAft>
              <a:buFontTx/>
              <a:buNone/>
              <a:defRPr/>
            </a:pPr>
            <a:r>
              <a:rPr lang="it-IT" altLang="it-IT" sz="1800" i="1" dirty="0"/>
              <a:t>Che cosa testimoniano costoro contro di te?».</a:t>
            </a:r>
            <a:r>
              <a:rPr lang="it-IT" altLang="it-IT" sz="1800" dirty="0"/>
              <a:t> </a:t>
            </a:r>
          </a:p>
          <a:p>
            <a:pPr lvl="1" eaLnBrk="1" fontAlgn="auto" hangingPunct="1">
              <a:lnSpc>
                <a:spcPct val="80000"/>
              </a:lnSpc>
              <a:spcAft>
                <a:spcPts val="0"/>
              </a:spcAft>
              <a:buFontTx/>
              <a:buNone/>
              <a:defRPr/>
            </a:pPr>
            <a:endParaRPr lang="it-IT" altLang="it-IT" sz="1800" dirty="0"/>
          </a:p>
          <a:p>
            <a:pPr lvl="1" eaLnBrk="1" fontAlgn="auto" hangingPunct="1">
              <a:lnSpc>
                <a:spcPct val="80000"/>
              </a:lnSpc>
              <a:spcAft>
                <a:spcPts val="0"/>
              </a:spcAft>
              <a:buFontTx/>
              <a:buNone/>
              <a:defRPr/>
            </a:pPr>
            <a:r>
              <a:rPr lang="it-IT" altLang="it-IT" sz="1800" b="1" dirty="0"/>
              <a:t>Ma Gesù taceva. </a:t>
            </a:r>
          </a:p>
          <a:p>
            <a:pPr lvl="1" eaLnBrk="1" fontAlgn="auto" hangingPunct="1">
              <a:lnSpc>
                <a:spcPct val="80000"/>
              </a:lnSpc>
              <a:spcAft>
                <a:spcPts val="0"/>
              </a:spcAft>
              <a:buFontTx/>
              <a:buNone/>
              <a:defRPr/>
            </a:pPr>
            <a:endParaRPr lang="it-IT" altLang="it-IT" sz="1800" dirty="0"/>
          </a:p>
          <a:p>
            <a:pPr lvl="1" eaLnBrk="1" fontAlgn="auto" hangingPunct="1">
              <a:lnSpc>
                <a:spcPct val="80000"/>
              </a:lnSpc>
              <a:spcAft>
                <a:spcPts val="0"/>
              </a:spcAft>
              <a:buFontTx/>
              <a:buNone/>
              <a:defRPr/>
            </a:pPr>
            <a:r>
              <a:rPr lang="it-IT" altLang="it-IT" sz="1800" dirty="0"/>
              <a:t>Allora il sommo sacerdote gli disse: </a:t>
            </a:r>
            <a:endParaRPr lang="it-IT" altLang="it-IT" sz="1800" i="1" dirty="0"/>
          </a:p>
          <a:p>
            <a:pPr lvl="1" eaLnBrk="1" fontAlgn="auto" hangingPunct="1">
              <a:lnSpc>
                <a:spcPct val="80000"/>
              </a:lnSpc>
              <a:spcAft>
                <a:spcPts val="0"/>
              </a:spcAft>
              <a:buFontTx/>
              <a:buNone/>
              <a:defRPr/>
            </a:pPr>
            <a:endParaRPr lang="it-IT" altLang="it-IT" sz="1800" i="1" dirty="0"/>
          </a:p>
          <a:p>
            <a:pPr lvl="1" eaLnBrk="1" fontAlgn="auto" hangingPunct="1">
              <a:lnSpc>
                <a:spcPct val="80000"/>
              </a:lnSpc>
              <a:spcAft>
                <a:spcPts val="0"/>
              </a:spcAft>
              <a:buFontTx/>
              <a:buNone/>
              <a:defRPr/>
            </a:pPr>
            <a:r>
              <a:rPr lang="it-IT" altLang="it-IT" sz="1800" i="1" dirty="0"/>
              <a:t>«Ti scongiuro, per il Dio vivente, perché ci dica se tu sei il Cristo, il Figlio di Dio».</a:t>
            </a:r>
          </a:p>
          <a:p>
            <a:pPr lvl="1" eaLnBrk="1" fontAlgn="auto" hangingPunct="1">
              <a:lnSpc>
                <a:spcPct val="80000"/>
              </a:lnSpc>
              <a:spcAft>
                <a:spcPts val="0"/>
              </a:spcAft>
              <a:buFontTx/>
              <a:buNone/>
              <a:defRPr/>
            </a:pPr>
            <a:endParaRPr lang="it-IT" altLang="it-IT" sz="1800" i="1" dirty="0"/>
          </a:p>
          <a:p>
            <a:pPr lvl="1" eaLnBrk="1" fontAlgn="auto" hangingPunct="1">
              <a:lnSpc>
                <a:spcPct val="80000"/>
              </a:lnSpc>
              <a:spcAft>
                <a:spcPts val="0"/>
              </a:spcAft>
              <a:buFontTx/>
              <a:buNone/>
              <a:defRPr/>
            </a:pPr>
            <a:r>
              <a:rPr lang="it-IT" altLang="it-IT" sz="1800" i="1" dirty="0"/>
              <a:t> «Tu l'hai detto, gli rispose Gesù... ».</a:t>
            </a:r>
            <a:endParaRPr lang="it-IT" altLang="it-IT" sz="1800" dirty="0"/>
          </a:p>
          <a:p>
            <a:pPr lvl="1" eaLnBrk="1" fontAlgn="auto" hangingPunct="1">
              <a:lnSpc>
                <a:spcPct val="80000"/>
              </a:lnSpc>
              <a:spcAft>
                <a:spcPts val="0"/>
              </a:spcAft>
              <a:buFontTx/>
              <a:buNone/>
              <a:defRPr/>
            </a:pPr>
            <a:endParaRPr lang="it-IT" altLang="it-IT" sz="1800" dirty="0"/>
          </a:p>
          <a:p>
            <a:pPr lvl="1" eaLnBrk="1" fontAlgn="auto" hangingPunct="1">
              <a:lnSpc>
                <a:spcPct val="80000"/>
              </a:lnSpc>
              <a:spcAft>
                <a:spcPts val="0"/>
              </a:spcAft>
              <a:buFontTx/>
              <a:buNone/>
              <a:defRPr/>
            </a:pPr>
            <a:r>
              <a:rPr lang="it-IT" altLang="it-IT" sz="1800" dirty="0"/>
              <a:t>Allora il sommo sacerdote si stracciò le vesti... (Lc. 26,62 </a:t>
            </a:r>
            <a:r>
              <a:rPr lang="it-IT" altLang="it-IT" sz="1800" dirty="0" err="1"/>
              <a:t>ss</a:t>
            </a:r>
            <a:r>
              <a:rPr lang="it-IT" altLang="it-IT" sz="1800" dirty="0"/>
              <a:t>).</a:t>
            </a:r>
          </a:p>
          <a:p>
            <a:pPr lvl="1" eaLnBrk="1" fontAlgn="auto" hangingPunct="1">
              <a:lnSpc>
                <a:spcPct val="80000"/>
              </a:lnSpc>
              <a:spcAft>
                <a:spcPts val="0"/>
              </a:spcAft>
              <a:buFontTx/>
              <a:buNone/>
              <a:defRPr/>
            </a:pPr>
            <a:endParaRPr lang="it-IT" altLang="it-IT" sz="1800" dirty="0"/>
          </a:p>
          <a:p>
            <a:pPr lvl="1" eaLnBrk="1" fontAlgn="auto" hangingPunct="1">
              <a:lnSpc>
                <a:spcPct val="80000"/>
              </a:lnSpc>
              <a:spcAft>
                <a:spcPts val="0"/>
              </a:spcAft>
              <a:buFontTx/>
              <a:buNone/>
              <a:defRPr/>
            </a:pPr>
            <a:r>
              <a:rPr lang="it-IT" altLang="it-IT" sz="1800" b="1" dirty="0"/>
              <a:t>Sulla croce Gesù ha detto:</a:t>
            </a:r>
            <a:endParaRPr lang="it-IT" altLang="it-IT" sz="1800" b="1" i="1" dirty="0"/>
          </a:p>
          <a:p>
            <a:pPr lvl="1" eaLnBrk="1" fontAlgn="auto" hangingPunct="1">
              <a:lnSpc>
                <a:spcPct val="80000"/>
              </a:lnSpc>
              <a:spcAft>
                <a:spcPts val="0"/>
              </a:spcAft>
              <a:buFontTx/>
              <a:buNone/>
              <a:defRPr/>
            </a:pPr>
            <a:r>
              <a:rPr lang="it-IT" altLang="it-IT" sz="1800" i="1" dirty="0"/>
              <a:t>«Padre, perdonali, perché </a:t>
            </a:r>
            <a:r>
              <a:rPr lang="it-IT" altLang="it-IT" sz="1600" i="1" dirty="0"/>
              <a:t>non sanno quello che fanno»</a:t>
            </a:r>
            <a:r>
              <a:rPr lang="it-IT" altLang="it-IT" sz="1600" dirty="0"/>
              <a:t>. (Lc. 23,34)</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479425" y="404813"/>
            <a:ext cx="11377613" cy="6192837"/>
          </a:xfrm>
          <a:solidFill>
            <a:schemeClr val="accent4">
              <a:lumMod val="20000"/>
              <a:lumOff val="80000"/>
            </a:schemeClr>
          </a:solidFill>
          <a:ln>
            <a:solidFill>
              <a:schemeClr val="tx1"/>
            </a:solidFill>
          </a:ln>
        </p:spPr>
        <p:txBody>
          <a:bodyPr rtlCol="0">
            <a:normAutofit/>
          </a:bodyPr>
          <a:lstStyle/>
          <a:p>
            <a:pPr eaLnBrk="1" fontAlgn="auto" hangingPunct="1">
              <a:lnSpc>
                <a:spcPct val="150000"/>
              </a:lnSpc>
              <a:spcAft>
                <a:spcPts val="0"/>
              </a:spcAft>
              <a:buFontTx/>
              <a:buNone/>
              <a:defRPr/>
            </a:pPr>
            <a:r>
              <a:rPr lang="it-IT" altLang="it-IT" sz="2200" dirty="0">
                <a:latin typeface="Arial" panose="020B0604020202020204" pitchFamily="34" charset="0"/>
                <a:cs typeface="Arial" panose="020B0604020202020204" pitchFamily="34" charset="0"/>
              </a:rPr>
              <a:t>Il rivoluzionario carpentiere di Nazareth (Gesù), non ha detto che è un male difendersi legittimamente, ha semplicemente taciuto. </a:t>
            </a:r>
          </a:p>
          <a:p>
            <a:pPr eaLnBrk="1" fontAlgn="auto" hangingPunct="1">
              <a:lnSpc>
                <a:spcPct val="150000"/>
              </a:lnSpc>
              <a:spcAft>
                <a:spcPts val="0"/>
              </a:spcAft>
              <a:buFontTx/>
              <a:buNone/>
              <a:defRPr/>
            </a:pPr>
            <a:r>
              <a:rPr lang="it-IT" altLang="it-IT" sz="2200" dirty="0">
                <a:latin typeface="Arial" panose="020B0604020202020204" pitchFamily="34" charset="0"/>
                <a:cs typeface="Arial" panose="020B0604020202020204" pitchFamily="34" charset="0"/>
              </a:rPr>
              <a:t>L’uomo terreno non può capire. </a:t>
            </a:r>
          </a:p>
          <a:p>
            <a:pPr eaLnBrk="1" fontAlgn="auto" hangingPunct="1">
              <a:lnSpc>
                <a:spcPct val="150000"/>
              </a:lnSpc>
              <a:spcAft>
                <a:spcPts val="0"/>
              </a:spcAft>
              <a:buFontTx/>
              <a:buNone/>
              <a:defRPr/>
            </a:pPr>
            <a:r>
              <a:rPr lang="it-IT" altLang="it-IT" sz="2200" dirty="0">
                <a:latin typeface="Arial" panose="020B0604020202020204" pitchFamily="34" charset="0"/>
                <a:cs typeface="Arial" panose="020B0604020202020204" pitchFamily="34" charset="0"/>
              </a:rPr>
              <a:t>La logica di Dio </a:t>
            </a:r>
            <a:r>
              <a:rPr lang="it-IT" altLang="it-IT" sz="2200" b="1" dirty="0">
                <a:latin typeface="Arial" panose="020B0604020202020204" pitchFamily="34" charset="0"/>
                <a:cs typeface="Arial" panose="020B0604020202020204" pitchFamily="34" charset="0"/>
              </a:rPr>
              <a:t>AMORE</a:t>
            </a:r>
            <a:r>
              <a:rPr lang="it-IT" altLang="it-IT" sz="2200" dirty="0">
                <a:latin typeface="Arial" panose="020B0604020202020204" pitchFamily="34" charset="0"/>
                <a:cs typeface="Arial" panose="020B0604020202020204" pitchFamily="34" charset="0"/>
              </a:rPr>
              <a:t> è molto diversa da quella dell’orgoglio umano soprattutto quando riflettiamo sulle famose frasi evangeliche </a:t>
            </a:r>
            <a:r>
              <a:rPr lang="it-IT" altLang="it-IT" sz="2200" i="1" dirty="0">
                <a:latin typeface="Arial" panose="020B0604020202020204" pitchFamily="34" charset="0"/>
                <a:cs typeface="Arial" panose="020B0604020202020204" pitchFamily="34" charset="0"/>
              </a:rPr>
              <a:t>“porgi l’altra guancia...; prega per i nemici...”.</a:t>
            </a:r>
            <a:r>
              <a:rPr lang="it-IT" altLang="it-IT" sz="2200" dirty="0">
                <a:latin typeface="Arial" panose="020B0604020202020204" pitchFamily="34" charset="0"/>
                <a:cs typeface="Arial" panose="020B0604020202020204" pitchFamily="34" charset="0"/>
              </a:rPr>
              <a:t> </a:t>
            </a:r>
          </a:p>
          <a:p>
            <a:pPr eaLnBrk="1" fontAlgn="auto" hangingPunct="1">
              <a:lnSpc>
                <a:spcPct val="150000"/>
              </a:lnSpc>
              <a:spcAft>
                <a:spcPts val="0"/>
              </a:spcAft>
              <a:buFontTx/>
              <a:buNone/>
              <a:defRPr/>
            </a:pPr>
            <a:r>
              <a:rPr lang="it-IT" altLang="it-IT" sz="2200" dirty="0">
                <a:latin typeface="Arial" panose="020B0604020202020204" pitchFamily="34" charset="0"/>
                <a:cs typeface="Arial" panose="020B0604020202020204" pitchFamily="34" charset="0"/>
              </a:rPr>
              <a:t>Il carpentiere Gesù vive e ragiona con una logica divina e per comprenderla occorre una lenta e difficile lotta contro l’orgoglio e l’egoismo umano.</a:t>
            </a:r>
          </a:p>
          <a:p>
            <a:pPr eaLnBrk="1" fontAlgn="auto" hangingPunct="1">
              <a:lnSpc>
                <a:spcPct val="150000"/>
              </a:lnSpc>
              <a:spcAft>
                <a:spcPts val="0"/>
              </a:spcAft>
              <a:buFontTx/>
              <a:buNone/>
              <a:defRPr/>
            </a:pPr>
            <a:r>
              <a:rPr lang="it-IT" altLang="it-IT" sz="2200" dirty="0">
                <a:latin typeface="Arial" panose="020B0604020202020204" pitchFamily="34" charset="0"/>
                <a:cs typeface="Arial" panose="020B0604020202020204" pitchFamily="34" charset="0"/>
              </a:rPr>
              <a:t>La legittima difesa è giusta, ma solo con la logica umana. </a:t>
            </a:r>
          </a:p>
          <a:p>
            <a:pPr eaLnBrk="1" fontAlgn="auto" hangingPunct="1">
              <a:lnSpc>
                <a:spcPct val="150000"/>
              </a:lnSpc>
              <a:spcAft>
                <a:spcPts val="0"/>
              </a:spcAft>
              <a:buFontTx/>
              <a:buNone/>
              <a:defRPr/>
            </a:pPr>
            <a:r>
              <a:rPr lang="it-IT" altLang="it-IT" sz="2200" dirty="0">
                <a:latin typeface="Arial" panose="020B0604020202020204" pitchFamily="34" charset="0"/>
                <a:cs typeface="Arial" panose="020B0604020202020204" pitchFamily="34" charset="0"/>
              </a:rPr>
              <a:t> Il Sacro Concilio Ecumenico </a:t>
            </a:r>
            <a:r>
              <a:rPr lang="it-IT" altLang="it-IT" sz="2200" dirty="0" err="1">
                <a:latin typeface="Arial" panose="020B0604020202020204" pitchFamily="34" charset="0"/>
                <a:cs typeface="Arial" panose="020B0604020202020204" pitchFamily="34" charset="0"/>
              </a:rPr>
              <a:t>Vat</a:t>
            </a:r>
            <a:r>
              <a:rPr lang="it-IT" altLang="it-IT" sz="2200" dirty="0">
                <a:latin typeface="Arial" panose="020B0604020202020204" pitchFamily="34" charset="0"/>
                <a:cs typeface="Arial" panose="020B0604020202020204" pitchFamily="34" charset="0"/>
              </a:rPr>
              <a:t>. II esprime in questo modo il problema della legittima difesa:</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695325" y="260350"/>
            <a:ext cx="10656888" cy="6264275"/>
          </a:xfrm>
          <a:solidFill>
            <a:schemeClr val="accent4">
              <a:lumMod val="20000"/>
              <a:lumOff val="80000"/>
            </a:schemeClr>
          </a:solidFill>
          <a:ln>
            <a:solidFill>
              <a:schemeClr val="tx1"/>
            </a:solidFill>
          </a:ln>
        </p:spPr>
        <p:txBody>
          <a:bodyPr rtlCol="0">
            <a:normAutofit fontScale="85000" lnSpcReduction="20000"/>
          </a:bodyPr>
          <a:lstStyle/>
          <a:p>
            <a:pPr eaLnBrk="1" fontAlgn="auto" hangingPunct="1">
              <a:lnSpc>
                <a:spcPct val="150000"/>
              </a:lnSpc>
              <a:spcAft>
                <a:spcPts val="0"/>
              </a:spcAft>
              <a:defRPr/>
            </a:pPr>
            <a:r>
              <a:rPr lang="it-IT" altLang="it-IT" sz="2000" dirty="0">
                <a:latin typeface="Arial" panose="020B0604020202020204" pitchFamily="34" charset="0"/>
                <a:cs typeface="Arial" panose="020B0604020202020204" pitchFamily="34" charset="0"/>
              </a:rPr>
              <a:t>“La guerra non è purtroppo estirpata dalla umana condizione. E fintantoché esisterà il pericolo della guerra e non ci sarà un'autorità internazionale competente, munita di forze efficaci, una volta esaurite tutte le possibilità di un pacifico accomodamento, </a:t>
            </a:r>
            <a:r>
              <a:rPr lang="it-IT" altLang="it-IT" sz="2000" u="sng" dirty="0">
                <a:latin typeface="Arial" panose="020B0604020202020204" pitchFamily="34" charset="0"/>
                <a:cs typeface="Arial" panose="020B0604020202020204" pitchFamily="34" charset="0"/>
              </a:rPr>
              <a:t>non si potrà negare ai governi il diritto di una legittima difesa</a:t>
            </a:r>
            <a:r>
              <a:rPr lang="it-IT" altLang="it-IT" sz="2000" dirty="0">
                <a:latin typeface="Arial" panose="020B0604020202020204" pitchFamily="34" charset="0"/>
                <a:cs typeface="Arial" panose="020B0604020202020204" pitchFamily="34" charset="0"/>
              </a:rPr>
              <a:t>. </a:t>
            </a:r>
          </a:p>
          <a:p>
            <a:pPr eaLnBrk="1" fontAlgn="auto" hangingPunct="1">
              <a:lnSpc>
                <a:spcPct val="150000"/>
              </a:lnSpc>
              <a:spcAft>
                <a:spcPts val="0"/>
              </a:spcAft>
              <a:buFontTx/>
              <a:buNone/>
              <a:defRPr/>
            </a:pPr>
            <a:endParaRPr lang="it-IT" altLang="it-IT" sz="2000" dirty="0">
              <a:latin typeface="Arial" panose="020B0604020202020204" pitchFamily="34" charset="0"/>
              <a:cs typeface="Arial" panose="020B0604020202020204" pitchFamily="34" charset="0"/>
            </a:endParaRPr>
          </a:p>
          <a:p>
            <a:pPr eaLnBrk="1" fontAlgn="auto" hangingPunct="1">
              <a:lnSpc>
                <a:spcPct val="150000"/>
              </a:lnSpc>
              <a:spcAft>
                <a:spcPts val="0"/>
              </a:spcAft>
              <a:defRPr/>
            </a:pPr>
            <a:r>
              <a:rPr lang="it-IT" altLang="it-IT" sz="2000" dirty="0">
                <a:latin typeface="Arial" panose="020B0604020202020204" pitchFamily="34" charset="0"/>
                <a:cs typeface="Arial" panose="020B0604020202020204" pitchFamily="34" charset="0"/>
              </a:rPr>
              <a:t>I capi di Stato e coloro che condividono la responsabilità della cosa pubblica hanno dunque il </a:t>
            </a:r>
            <a:r>
              <a:rPr lang="it-IT" altLang="it-IT" sz="2000" u="sng" dirty="0">
                <a:latin typeface="Arial" panose="020B0604020202020204" pitchFamily="34" charset="0"/>
                <a:cs typeface="Arial" panose="020B0604020202020204" pitchFamily="34" charset="0"/>
              </a:rPr>
              <a:t>dovere di tutelare la salvezza dei popoli che sono stati loro affidati</a:t>
            </a:r>
            <a:r>
              <a:rPr lang="it-IT" altLang="it-IT" sz="2000" dirty="0">
                <a:latin typeface="Arial" panose="020B0604020202020204" pitchFamily="34" charset="0"/>
                <a:cs typeface="Arial" panose="020B0604020202020204" pitchFamily="34" charset="0"/>
              </a:rPr>
              <a:t>, trattando con grave senso di responsabilità cose di così grande importanza. Ma una cosa è servirsi delle armi per difendere i giusti diritti dei popoli, ed altra cosa voler </a:t>
            </a:r>
            <a:r>
              <a:rPr lang="it-IT" altLang="it-IT" sz="2000" u="sng" dirty="0">
                <a:latin typeface="Arial" panose="020B0604020202020204" pitchFamily="34" charset="0"/>
                <a:cs typeface="Arial" panose="020B0604020202020204" pitchFamily="34" charset="0"/>
              </a:rPr>
              <a:t>imporre il proprio dominio</a:t>
            </a:r>
            <a:r>
              <a:rPr lang="it-IT" altLang="it-IT" sz="2000" dirty="0">
                <a:latin typeface="Arial" panose="020B0604020202020204" pitchFamily="34" charset="0"/>
                <a:cs typeface="Arial" panose="020B0604020202020204" pitchFamily="34" charset="0"/>
              </a:rPr>
              <a:t> su altre nazioni. </a:t>
            </a:r>
          </a:p>
          <a:p>
            <a:pPr eaLnBrk="1" fontAlgn="auto" hangingPunct="1">
              <a:lnSpc>
                <a:spcPct val="150000"/>
              </a:lnSpc>
              <a:spcAft>
                <a:spcPts val="0"/>
              </a:spcAft>
              <a:defRPr/>
            </a:pPr>
            <a:endParaRPr lang="it-IT" altLang="it-IT" sz="2000" dirty="0">
              <a:latin typeface="Arial" panose="020B0604020202020204" pitchFamily="34" charset="0"/>
              <a:cs typeface="Arial" panose="020B0604020202020204" pitchFamily="34" charset="0"/>
            </a:endParaRPr>
          </a:p>
          <a:p>
            <a:pPr eaLnBrk="1" fontAlgn="auto" hangingPunct="1">
              <a:lnSpc>
                <a:spcPct val="150000"/>
              </a:lnSpc>
              <a:spcAft>
                <a:spcPts val="0"/>
              </a:spcAft>
              <a:defRPr/>
            </a:pPr>
            <a:r>
              <a:rPr lang="it-IT" altLang="it-IT" sz="2000" dirty="0">
                <a:latin typeface="Arial" panose="020B0604020202020204" pitchFamily="34" charset="0"/>
                <a:cs typeface="Arial" panose="020B0604020202020204" pitchFamily="34" charset="0"/>
              </a:rPr>
              <a:t>La potenza delle armi non rende legittimo ogni suo uso militare o politico. Né per il fatto che una guerra è ormai disgraziatamente scoppiata, </a:t>
            </a:r>
            <a:r>
              <a:rPr lang="it-IT" altLang="it-IT" sz="2000" u="sng" dirty="0">
                <a:latin typeface="Arial" panose="020B0604020202020204" pitchFamily="34" charset="0"/>
                <a:cs typeface="Arial" panose="020B0604020202020204" pitchFamily="34" charset="0"/>
              </a:rPr>
              <a:t>diventa per questo lecita ogni cosa tra le parti in conflitto</a:t>
            </a:r>
            <a:r>
              <a:rPr lang="it-IT" altLang="it-IT" sz="2000" dirty="0">
                <a:latin typeface="Arial" panose="020B0604020202020204" pitchFamily="34" charset="0"/>
                <a:cs typeface="Arial" panose="020B0604020202020204" pitchFamily="34" charset="0"/>
              </a:rPr>
              <a:t>. (...)” (</a:t>
            </a:r>
            <a:r>
              <a:rPr lang="it-IT" altLang="it-IT" sz="2000" i="1" dirty="0">
                <a:latin typeface="Arial" panose="020B0604020202020204" pitchFamily="34" charset="0"/>
                <a:cs typeface="Arial" panose="020B0604020202020204" pitchFamily="34" charset="0"/>
              </a:rPr>
              <a:t>GS cap. 5 n. 79</a:t>
            </a:r>
            <a:r>
              <a:rPr lang="it-IT" altLang="it-IT" sz="2000" dirty="0">
                <a:latin typeface="Arial" panose="020B0604020202020204" pitchFamily="34" charset="0"/>
                <a:cs typeface="Arial" panose="020B0604020202020204" pitchFamily="34" charset="0"/>
              </a:rPr>
              <a:t>).</a:t>
            </a:r>
          </a:p>
          <a:p>
            <a:pPr eaLnBrk="1" fontAlgn="auto" hangingPunct="1">
              <a:lnSpc>
                <a:spcPct val="150000"/>
              </a:lnSpc>
              <a:spcAft>
                <a:spcPts val="0"/>
              </a:spcAft>
              <a:buFontTx/>
              <a:buNone/>
              <a:defRPr/>
            </a:pPr>
            <a:endParaRPr lang="it-IT" altLang="it-IT" sz="2000" dirty="0">
              <a:latin typeface="Arial" panose="020B0604020202020204" pitchFamily="34" charset="0"/>
              <a:cs typeface="Arial" panose="020B0604020202020204" pitchFamily="34" charset="0"/>
            </a:endParaRPr>
          </a:p>
          <a:p>
            <a:pPr eaLnBrk="1" fontAlgn="auto" hangingPunct="1">
              <a:lnSpc>
                <a:spcPct val="150000"/>
              </a:lnSpc>
              <a:spcAft>
                <a:spcPts val="0"/>
              </a:spcAft>
              <a:buFontTx/>
              <a:buNone/>
              <a:defRPr/>
            </a:pPr>
            <a:r>
              <a:rPr lang="it-IT" altLang="it-IT" sz="2000" dirty="0">
                <a:latin typeface="Arial" panose="020B0604020202020204" pitchFamily="34" charset="0"/>
                <a:cs typeface="Arial" panose="020B0604020202020204" pitchFamily="34" charset="0"/>
              </a:rPr>
              <a:t>Il documento </a:t>
            </a:r>
            <a:r>
              <a:rPr lang="it-IT" altLang="it-IT" sz="2000" b="1" i="1" dirty="0" err="1">
                <a:latin typeface="Arial" panose="020B0604020202020204" pitchFamily="34" charset="0"/>
                <a:cs typeface="Arial" panose="020B0604020202020204" pitchFamily="34" charset="0"/>
              </a:rPr>
              <a:t>Gaudium</a:t>
            </a:r>
            <a:r>
              <a:rPr lang="it-IT" altLang="it-IT" sz="2000" b="1" i="1" dirty="0">
                <a:latin typeface="Arial" panose="020B0604020202020204" pitchFamily="34" charset="0"/>
                <a:cs typeface="Arial" panose="020B0604020202020204" pitchFamily="34" charset="0"/>
              </a:rPr>
              <a:t> et </a:t>
            </a:r>
            <a:r>
              <a:rPr lang="it-IT" altLang="it-IT" sz="2000" b="1" i="1" dirty="0" err="1">
                <a:latin typeface="Arial" panose="020B0604020202020204" pitchFamily="34" charset="0"/>
                <a:cs typeface="Arial" panose="020B0604020202020204" pitchFamily="34" charset="0"/>
              </a:rPr>
              <a:t>spes</a:t>
            </a:r>
            <a:r>
              <a:rPr lang="it-IT" altLang="it-IT" sz="2000" dirty="0">
                <a:latin typeface="Arial" panose="020B0604020202020204" pitchFamily="34" charset="0"/>
                <a:cs typeface="Arial" panose="020B0604020202020204" pitchFamily="34" charset="0"/>
              </a:rPr>
              <a:t> (Gioia e speranza), quindi, accetta la legittima difesa dei popoli in guerra anche con mezzi militari violenti e si limita ad esprimere lodi per chi ricorre ad altre metodologie non violente, ma attenzione, senza rifarsi ad indicazioni evangeliche. Il dibattito è aperto.</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descr="Stampati"/>
          <p:cNvSpPr>
            <a:spLocks noGrp="1" noChangeArrowheads="1"/>
          </p:cNvSpPr>
          <p:nvPr>
            <p:ph idx="1"/>
          </p:nvPr>
        </p:nvSpPr>
        <p:spPr>
          <a:xfrm>
            <a:off x="317358" y="333375"/>
            <a:ext cx="11557284" cy="6191250"/>
          </a:xfrm>
          <a:solidFill>
            <a:schemeClr val="accent4">
              <a:lumMod val="20000"/>
              <a:lumOff val="80000"/>
            </a:schemeClr>
          </a:solidFill>
          <a:ln>
            <a:solidFill>
              <a:schemeClr val="tx1"/>
            </a:solidFill>
          </a:ln>
        </p:spPr>
        <p:txBody>
          <a:bodyPr rtlCol="0">
            <a:normAutofit fontScale="85000" lnSpcReduction="20000"/>
          </a:bodyPr>
          <a:lstStyle/>
          <a:p>
            <a:pPr algn="ctr" eaLnBrk="1" fontAlgn="auto" hangingPunct="1">
              <a:spcAft>
                <a:spcPts val="0"/>
              </a:spcAft>
              <a:buFontTx/>
              <a:buNone/>
              <a:defRPr/>
            </a:pPr>
            <a:endParaRPr lang="it-IT" altLang="it-IT" sz="4000" b="1" dirty="0">
              <a:latin typeface="Arial" panose="020B0604020202020204" pitchFamily="34" charset="0"/>
              <a:cs typeface="Arial" panose="020B0604020202020204" pitchFamily="34" charset="0"/>
            </a:endParaRPr>
          </a:p>
          <a:p>
            <a:pPr algn="ctr" eaLnBrk="1" fontAlgn="auto" hangingPunct="1">
              <a:spcAft>
                <a:spcPts val="0"/>
              </a:spcAft>
              <a:buFontTx/>
              <a:buNone/>
              <a:defRPr/>
            </a:pPr>
            <a:r>
              <a:rPr lang="it-IT" altLang="it-IT" sz="4000" b="1" dirty="0">
                <a:latin typeface="Arial" panose="020B0604020202020204" pitchFamily="34" charset="0"/>
                <a:cs typeface="Arial" panose="020B0604020202020204" pitchFamily="34" charset="0"/>
              </a:rPr>
              <a:t>Che cosa è la</a:t>
            </a:r>
            <a:r>
              <a:rPr lang="it-IT" altLang="it-IT" sz="4000" dirty="0">
                <a:latin typeface="Arial" panose="020B0604020202020204" pitchFamily="34" charset="0"/>
                <a:cs typeface="Arial" panose="020B0604020202020204" pitchFamily="34" charset="0"/>
              </a:rPr>
              <a:t> </a:t>
            </a:r>
            <a:r>
              <a:rPr lang="it-IT" altLang="it-IT" sz="4000" b="1" u="sng" dirty="0">
                <a:latin typeface="Arial" panose="020B0604020202020204" pitchFamily="34" charset="0"/>
                <a:cs typeface="Arial" panose="020B0604020202020204" pitchFamily="34" charset="0"/>
              </a:rPr>
              <a:t>deontologia</a:t>
            </a:r>
            <a:r>
              <a:rPr lang="it-IT" altLang="it-IT" sz="4000" dirty="0">
                <a:latin typeface="Arial" panose="020B0604020202020204" pitchFamily="34" charset="0"/>
                <a:cs typeface="Arial" panose="020B0604020202020204" pitchFamily="34" charset="0"/>
              </a:rPr>
              <a:t>?</a:t>
            </a:r>
          </a:p>
          <a:p>
            <a:pPr eaLnBrk="1" fontAlgn="auto" hangingPunct="1">
              <a:spcAft>
                <a:spcPts val="0"/>
              </a:spcAft>
              <a:buFontTx/>
              <a:buNone/>
              <a:defRPr/>
            </a:pPr>
            <a:endParaRPr lang="it-IT" altLang="it-IT" dirty="0">
              <a:latin typeface="Arial" panose="020B0604020202020204" pitchFamily="34" charset="0"/>
              <a:cs typeface="Arial" panose="020B0604020202020204" pitchFamily="34" charset="0"/>
            </a:endParaRPr>
          </a:p>
          <a:p>
            <a:pPr eaLnBrk="1" fontAlgn="auto" hangingPunct="1">
              <a:lnSpc>
                <a:spcPct val="170000"/>
              </a:lnSpc>
              <a:spcAft>
                <a:spcPts val="0"/>
              </a:spcAft>
              <a:buFontTx/>
              <a:buNone/>
              <a:defRPr/>
            </a:pPr>
            <a:r>
              <a:rPr lang="it-IT" altLang="it-IT" sz="2000" dirty="0">
                <a:latin typeface="Arial" panose="020B0604020202020204" pitchFamily="34" charset="0"/>
                <a:cs typeface="Arial" panose="020B0604020202020204" pitchFamily="34" charset="0"/>
              </a:rPr>
              <a:t>E’ la morale dei doveri più convenienti del comportamento umano. Il principio può essere così riassunto: </a:t>
            </a:r>
          </a:p>
          <a:p>
            <a:pPr algn="ctr" eaLnBrk="1" fontAlgn="auto" hangingPunct="1">
              <a:lnSpc>
                <a:spcPct val="170000"/>
              </a:lnSpc>
              <a:spcAft>
                <a:spcPts val="0"/>
              </a:spcAft>
              <a:buFontTx/>
              <a:buNone/>
              <a:defRPr/>
            </a:pPr>
            <a:r>
              <a:rPr lang="it-IT" altLang="it-IT" sz="3300" b="1" dirty="0">
                <a:latin typeface="Arial" panose="020B0604020202020204" pitchFamily="34" charset="0"/>
                <a:cs typeface="Arial" panose="020B0604020202020204" pitchFamily="34" charset="0"/>
              </a:rPr>
              <a:t>di fronte al male peggiore è preferibile un male minore, </a:t>
            </a:r>
          </a:p>
          <a:p>
            <a:pPr algn="ctr" eaLnBrk="1" fontAlgn="auto" hangingPunct="1">
              <a:lnSpc>
                <a:spcPct val="170000"/>
              </a:lnSpc>
              <a:spcAft>
                <a:spcPts val="0"/>
              </a:spcAft>
              <a:buFontTx/>
              <a:buNone/>
              <a:defRPr/>
            </a:pPr>
            <a:r>
              <a:rPr lang="it-IT" altLang="it-IT" sz="3300" b="1" dirty="0">
                <a:latin typeface="Arial" panose="020B0604020202020204" pitchFamily="34" charset="0"/>
                <a:cs typeface="Arial" panose="020B0604020202020204" pitchFamily="34" charset="0"/>
              </a:rPr>
              <a:t>pur riconoscendo che anch'esso è un male. </a:t>
            </a:r>
          </a:p>
          <a:p>
            <a:pPr eaLnBrk="1" fontAlgn="auto" hangingPunct="1">
              <a:lnSpc>
                <a:spcPct val="170000"/>
              </a:lnSpc>
              <a:spcAft>
                <a:spcPts val="0"/>
              </a:spcAft>
              <a:buFontTx/>
              <a:buNone/>
              <a:defRPr/>
            </a:pPr>
            <a:r>
              <a:rPr lang="it-IT" altLang="it-IT" sz="2000" dirty="0">
                <a:latin typeface="Arial" panose="020B0604020202020204" pitchFamily="34" charset="0"/>
                <a:cs typeface="Arial" panose="020B0604020202020204" pitchFamily="34" charset="0"/>
              </a:rPr>
              <a:t>Pertanto non va giustificato, ma riconosciuto come un male minore. </a:t>
            </a:r>
          </a:p>
          <a:p>
            <a:pPr eaLnBrk="1" fontAlgn="auto" hangingPunct="1">
              <a:lnSpc>
                <a:spcPct val="170000"/>
              </a:lnSpc>
              <a:spcAft>
                <a:spcPts val="0"/>
              </a:spcAft>
              <a:buFontTx/>
              <a:buNone/>
              <a:defRPr/>
            </a:pPr>
            <a:r>
              <a:rPr lang="it-IT" altLang="it-IT" sz="2000" dirty="0">
                <a:latin typeface="Arial" panose="020B0604020202020204" pitchFamily="34" charset="0"/>
                <a:cs typeface="Arial" panose="020B0604020202020204" pitchFamily="34" charset="0"/>
              </a:rPr>
              <a:t>Si potrebbe meglio dire che nelle situazioni difficili (es. in guerra) si deve sempre scegliere il bene maggiore. Quale?</a:t>
            </a:r>
          </a:p>
          <a:p>
            <a:pPr eaLnBrk="1" fontAlgn="auto" hangingPunct="1">
              <a:lnSpc>
                <a:spcPct val="170000"/>
              </a:lnSpc>
              <a:spcAft>
                <a:spcPts val="0"/>
              </a:spcAft>
              <a:buFontTx/>
              <a:buNone/>
              <a:defRPr/>
            </a:pPr>
            <a:r>
              <a:rPr lang="it-IT" altLang="it-IT" sz="2000" dirty="0">
                <a:latin typeface="Arial" panose="020B0604020202020204" pitchFamily="34" charset="0"/>
                <a:cs typeface="Arial" panose="020B0604020202020204" pitchFamily="34" charset="0"/>
              </a:rPr>
              <a:t>La Chiesa, attraverso l’enciclica del Papa, afferma che </a:t>
            </a:r>
            <a:r>
              <a:rPr lang="it-IT" altLang="it-IT" sz="2400" b="1" dirty="0">
                <a:latin typeface="Arial" panose="020B0604020202020204" pitchFamily="34" charset="0"/>
                <a:cs typeface="Arial" panose="020B0604020202020204" pitchFamily="34" charset="0"/>
              </a:rPr>
              <a:t>per esistere la pace occorre la giustizia</a:t>
            </a:r>
            <a:r>
              <a:rPr lang="it-IT" altLang="it-IT" sz="2000" dirty="0">
                <a:latin typeface="Arial" panose="020B0604020202020204" pitchFamily="34" charset="0"/>
                <a:cs typeface="Arial" panose="020B0604020202020204" pitchFamily="34" charset="0"/>
              </a:rPr>
              <a:t>. Quale? </a:t>
            </a:r>
          </a:p>
          <a:p>
            <a:pPr eaLnBrk="1" fontAlgn="auto" hangingPunct="1">
              <a:lnSpc>
                <a:spcPct val="170000"/>
              </a:lnSpc>
              <a:spcAft>
                <a:spcPts val="0"/>
              </a:spcAft>
              <a:buFontTx/>
              <a:buNone/>
              <a:defRPr/>
            </a:pPr>
            <a:r>
              <a:rPr lang="it-IT" altLang="it-IT" sz="2000" dirty="0">
                <a:latin typeface="Arial" panose="020B0604020202020204" pitchFamily="34" charset="0"/>
                <a:cs typeface="Arial" panose="020B0604020202020204" pitchFamily="34" charset="0"/>
              </a:rPr>
              <a:t>In certe situazioni, come ad esempio in guerra, sembra che per difendersi non esista altra soluzione che uccidere. </a:t>
            </a:r>
          </a:p>
          <a:p>
            <a:pPr eaLnBrk="1" fontAlgn="auto" hangingPunct="1">
              <a:lnSpc>
                <a:spcPct val="170000"/>
              </a:lnSpc>
              <a:spcAft>
                <a:spcPts val="0"/>
              </a:spcAft>
              <a:buFontTx/>
              <a:buNone/>
              <a:defRPr/>
            </a:pPr>
            <a:r>
              <a:rPr lang="it-IT" altLang="it-IT" sz="2000" dirty="0">
                <a:latin typeface="Arial" panose="020B0604020202020204" pitchFamily="34" charset="0"/>
                <a:cs typeface="Arial" panose="020B0604020202020204" pitchFamily="34" charset="0"/>
              </a:rPr>
              <a:t>E’ proprio vero? Il dibattito è aperto.</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descr="Stampati"/>
          <p:cNvSpPr>
            <a:spLocks noGrp="1" noChangeArrowheads="1"/>
          </p:cNvSpPr>
          <p:nvPr>
            <p:ph idx="1"/>
          </p:nvPr>
        </p:nvSpPr>
        <p:spPr>
          <a:xfrm>
            <a:off x="479425" y="333375"/>
            <a:ext cx="10945813" cy="6191250"/>
          </a:xfrm>
          <a:solidFill>
            <a:schemeClr val="accent4">
              <a:lumMod val="20000"/>
              <a:lumOff val="80000"/>
            </a:schemeClr>
          </a:solidFill>
          <a:ln>
            <a:solidFill>
              <a:schemeClr val="tx1"/>
            </a:solidFill>
          </a:ln>
        </p:spPr>
        <p:txBody>
          <a:bodyPr rtlCol="0">
            <a:normAutofit fontScale="85000" lnSpcReduction="10000"/>
          </a:bodyPr>
          <a:lstStyle/>
          <a:p>
            <a:pPr eaLnBrk="1" fontAlgn="auto" hangingPunct="1">
              <a:lnSpc>
                <a:spcPct val="150000"/>
              </a:lnSpc>
              <a:spcAft>
                <a:spcPts val="0"/>
              </a:spcAft>
              <a:buFontTx/>
              <a:buNone/>
              <a:defRPr/>
            </a:pPr>
            <a:r>
              <a:rPr lang="it-IT" altLang="it-IT" sz="3600" b="1" dirty="0">
                <a:latin typeface="Arial" panose="020B0604020202020204" pitchFamily="34" charset="0"/>
                <a:cs typeface="Arial" panose="020B0604020202020204" pitchFamily="34" charset="0"/>
              </a:rPr>
              <a:t>Il problema dell'eutanasia</a:t>
            </a:r>
            <a:endParaRPr lang="it-IT" altLang="it-IT" sz="3600" dirty="0">
              <a:latin typeface="Arial" panose="020B0604020202020204" pitchFamily="34" charset="0"/>
              <a:cs typeface="Arial" panose="020B0604020202020204" pitchFamily="34" charset="0"/>
            </a:endParaRPr>
          </a:p>
          <a:p>
            <a:pPr eaLnBrk="1" fontAlgn="auto" hangingPunct="1">
              <a:lnSpc>
                <a:spcPct val="150000"/>
              </a:lnSpc>
              <a:spcAft>
                <a:spcPts val="0"/>
              </a:spcAft>
              <a:buFontTx/>
              <a:buNone/>
              <a:defRPr/>
            </a:pPr>
            <a:endParaRPr lang="it-IT" altLang="it-IT" sz="2400" dirty="0">
              <a:latin typeface="Arial" panose="020B0604020202020204" pitchFamily="34" charset="0"/>
              <a:cs typeface="Arial" panose="020B0604020202020204" pitchFamily="34" charset="0"/>
            </a:endParaRPr>
          </a:p>
          <a:p>
            <a:pPr eaLnBrk="1" fontAlgn="auto" hangingPunct="1">
              <a:lnSpc>
                <a:spcPct val="150000"/>
              </a:lnSpc>
              <a:spcAft>
                <a:spcPts val="0"/>
              </a:spcAft>
              <a:buFontTx/>
              <a:buNone/>
              <a:defRPr/>
            </a:pPr>
            <a:r>
              <a:rPr lang="it-IT" altLang="it-IT" sz="2400" dirty="0">
                <a:latin typeface="Arial" panose="020B0604020202020204" pitchFamily="34" charset="0"/>
                <a:cs typeface="Arial" panose="020B0604020202020204" pitchFamily="34" charset="0"/>
              </a:rPr>
              <a:t>Il problema potrebbe essere aperto con la seguente domanda: è giusto che un ammalato debba subire un accanimento terapeutico per prolungare la sua vita piena di sofferenza di qualche settimana? </a:t>
            </a:r>
          </a:p>
          <a:p>
            <a:pPr eaLnBrk="1" fontAlgn="auto" hangingPunct="1">
              <a:lnSpc>
                <a:spcPct val="150000"/>
              </a:lnSpc>
              <a:spcAft>
                <a:spcPts val="0"/>
              </a:spcAft>
              <a:buFontTx/>
              <a:buNone/>
              <a:defRPr/>
            </a:pPr>
            <a:r>
              <a:rPr lang="it-IT" altLang="it-IT" sz="2400" dirty="0">
                <a:latin typeface="Arial" panose="020B0604020202020204" pitchFamily="34" charset="0"/>
                <a:cs typeface="Arial" panose="020B0604020202020204" pitchFamily="34" charset="0"/>
              </a:rPr>
              <a:t>La decisione di interrompere la terapia è un omicidio o il diritto di una morte in pace? E’ giusto che il paziente sia consapevole di trovarsi nella fase terminale della sua vita? Quando non si ha il coraggio di comunicare al paziente che si trova nella fase terminale della sua vita, che fare? La decisione di far soffrire ulteriormente il paziente terminale mediante l’accanimento terapeutico spetta al medico, o ai familiari? Che fare? </a:t>
            </a:r>
          </a:p>
          <a:p>
            <a:pPr eaLnBrk="1" fontAlgn="auto" hangingPunct="1">
              <a:lnSpc>
                <a:spcPct val="150000"/>
              </a:lnSpc>
              <a:spcAft>
                <a:spcPts val="0"/>
              </a:spcAft>
              <a:buFontTx/>
              <a:buNone/>
              <a:defRPr/>
            </a:pPr>
            <a:r>
              <a:rPr lang="it-IT" altLang="it-IT" sz="2400" dirty="0">
                <a:latin typeface="Arial" panose="020B0604020202020204" pitchFamily="34" charset="0"/>
                <a:cs typeface="Arial" panose="020B0604020202020204" pitchFamily="34" charset="0"/>
              </a:rPr>
              <a:t>Il problema è molto serio e spesso drammatico quando coinvolge una persona alla quale siamo legati particolarmente.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3029</TotalTime>
  <Words>7895</Words>
  <Application>Microsoft Office PowerPoint</Application>
  <PresentationFormat>Widescreen</PresentationFormat>
  <Paragraphs>819</Paragraphs>
  <Slides>104</Slides>
  <Notes>16</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104</vt:i4>
      </vt:variant>
    </vt:vector>
  </HeadingPairs>
  <TitlesOfParts>
    <vt:vector size="108" baseType="lpstr">
      <vt:lpstr>Arial</vt:lpstr>
      <vt:lpstr>Calibri</vt:lpstr>
      <vt:lpstr>Calibri Light</vt:lpstr>
      <vt:lpstr>Struttura predefinita</vt:lpstr>
      <vt:lpstr> 4 Superiore  prima parte   Primo quadrimestre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È il sentimento di colpa a generare  il senso della GIUSTIZIA sociale:  ossia quello che ci fa decidere  ciò che è buono o cattivo. </vt:lpstr>
      <vt:lpstr> Le quattro forme di evoluzione  della Giustizia sociale </vt:lpstr>
      <vt:lpstr>1)  - La legge della GIUNGLA</vt:lpstr>
      <vt:lpstr>Presentazione standard di PowerPoint</vt:lpstr>
      <vt:lpstr>2)  - Legge del Taglione o della VENDETTA</vt:lpstr>
      <vt:lpstr>Presentazione standard di PowerPoint</vt:lpstr>
      <vt:lpstr>Presentazione standard di PowerPoint</vt:lpstr>
      <vt:lpstr>Presentazione standard di PowerPoint</vt:lpstr>
      <vt:lpstr>Presentazione standard di PowerPoint</vt:lpstr>
      <vt:lpstr>3)  - La legge di Gesù</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4)  - La Legge della DEMOCRAZIA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“Donum Vitae”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Legge 194 sull’interruzione di gravidanza in Italia link utili: Ministero della salute: https://www.trovanorme.salute.gov.it/norme/dettaglioAtto?id=22302  - - - - - - - - - - - - - -  http://www.salute.gov.it/portale/donna/dettaglioContenutiDonna.jsp?lingua=italiano&amp;id=4476&amp;area=Salute+donna&amp;menu=societa  da wikipedia   https://it.wikipedia.org/wiki/Legislazioni_sull%27aborto </vt:lpstr>
      <vt:lpstr>Inseminazione artificiale</vt:lpstr>
      <vt:lpstr>Inseminazione e fecondazione artificiale</vt:lpstr>
      <vt:lpstr>Presentazione standard di PowerPoint</vt:lpstr>
      <vt:lpstr>Presentazione standard di PowerPoint</vt:lpstr>
      <vt:lpstr>La legittima difesa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PENA di Morte?</vt:lpstr>
      <vt:lpstr>Il Capro espiatorio</vt:lpstr>
      <vt:lpstr>Il Capro espiatorio</vt:lpstr>
      <vt:lpstr>Il Capro espiatorio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Superiore</dc:title>
  <dc:creator>io</dc:creator>
  <cp:lastModifiedBy>PC Claudio</cp:lastModifiedBy>
  <cp:revision>222</cp:revision>
  <dcterms:created xsi:type="dcterms:W3CDTF">2009-10-05T15:50:53Z</dcterms:created>
  <dcterms:modified xsi:type="dcterms:W3CDTF">2022-05-20T20:47:39Z</dcterms:modified>
</cp:coreProperties>
</file>